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66" r:id="rId3"/>
    <p:sldId id="267" r:id="rId4"/>
    <p:sldId id="268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0" r:id="rId24"/>
    <p:sldId id="289" r:id="rId25"/>
    <p:sldId id="291" r:id="rId26"/>
    <p:sldId id="292" r:id="rId27"/>
    <p:sldId id="293" r:id="rId28"/>
    <p:sldId id="294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10" r:id="rId37"/>
    <p:sldId id="311" r:id="rId38"/>
    <p:sldId id="312" r:id="rId39"/>
    <p:sldId id="313" r:id="rId40"/>
    <p:sldId id="314" r:id="rId41"/>
    <p:sldId id="315" r:id="rId42"/>
    <p:sldId id="317" r:id="rId43"/>
    <p:sldId id="321" r:id="rId44"/>
    <p:sldId id="322" r:id="rId45"/>
    <p:sldId id="323" r:id="rId46"/>
    <p:sldId id="324" r:id="rId47"/>
    <p:sldId id="325" r:id="rId48"/>
    <p:sldId id="316" r:id="rId49"/>
    <p:sldId id="306" r:id="rId50"/>
    <p:sldId id="307" r:id="rId51"/>
    <p:sldId id="308" r:id="rId52"/>
    <p:sldId id="309" r:id="rId53"/>
    <p:sldId id="265" r:id="rId54"/>
    <p:sldId id="258" r:id="rId55"/>
    <p:sldId id="259" r:id="rId56"/>
    <p:sldId id="260" r:id="rId57"/>
    <p:sldId id="261" r:id="rId58"/>
    <p:sldId id="262" r:id="rId59"/>
    <p:sldId id="263" r:id="rId60"/>
    <p:sldId id="295" r:id="rId61"/>
    <p:sldId id="26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ECFCA"/>
    <a:srgbClr val="DCDCDA"/>
    <a:srgbClr val="4E504A"/>
    <a:srgbClr val="4F514C"/>
    <a:srgbClr val="BCD8E1"/>
    <a:srgbClr val="2A5E70"/>
    <a:srgbClr val="22454E"/>
    <a:srgbClr val="2E5C6C"/>
    <a:srgbClr val="B9E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27" y="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ham Mahmoud Mohamed Zewail" userId="09902d02-4979-4c78-98ae-29b12b38aa83" providerId="ADAL" clId="{5F37B2BC-6307-404F-97C7-D0BAA263F00A}"/>
    <pc:docChg chg="modSld sldOrd">
      <pc:chgData name="Adham Mahmoud Mohamed Zewail" userId="09902d02-4979-4c78-98ae-29b12b38aa83" providerId="ADAL" clId="{5F37B2BC-6307-404F-97C7-D0BAA263F00A}" dt="2025-05-10T16:41:21.106" v="5"/>
      <pc:docMkLst>
        <pc:docMk/>
      </pc:docMkLst>
      <pc:sldChg chg="ord">
        <pc:chgData name="Adham Mahmoud Mohamed Zewail" userId="09902d02-4979-4c78-98ae-29b12b38aa83" providerId="ADAL" clId="{5F37B2BC-6307-404F-97C7-D0BAA263F00A}" dt="2025-05-10T16:40:32.273" v="1"/>
        <pc:sldMkLst>
          <pc:docMk/>
          <pc:sldMk cId="743329228" sldId="258"/>
        </pc:sldMkLst>
      </pc:sldChg>
      <pc:sldChg chg="ord">
        <pc:chgData name="Adham Mahmoud Mohamed Zewail" userId="09902d02-4979-4c78-98ae-29b12b38aa83" providerId="ADAL" clId="{5F37B2BC-6307-404F-97C7-D0BAA263F00A}" dt="2025-05-10T16:40:32.273" v="1"/>
        <pc:sldMkLst>
          <pc:docMk/>
          <pc:sldMk cId="3916054592" sldId="259"/>
        </pc:sldMkLst>
      </pc:sldChg>
      <pc:sldChg chg="ord">
        <pc:chgData name="Adham Mahmoud Mohamed Zewail" userId="09902d02-4979-4c78-98ae-29b12b38aa83" providerId="ADAL" clId="{5F37B2BC-6307-404F-97C7-D0BAA263F00A}" dt="2025-05-10T16:40:32.273" v="1"/>
        <pc:sldMkLst>
          <pc:docMk/>
          <pc:sldMk cId="4085579557" sldId="260"/>
        </pc:sldMkLst>
      </pc:sldChg>
      <pc:sldChg chg="ord">
        <pc:chgData name="Adham Mahmoud Mohamed Zewail" userId="09902d02-4979-4c78-98ae-29b12b38aa83" providerId="ADAL" clId="{5F37B2BC-6307-404F-97C7-D0BAA263F00A}" dt="2025-05-10T16:40:32.273" v="1"/>
        <pc:sldMkLst>
          <pc:docMk/>
          <pc:sldMk cId="1881573316" sldId="261"/>
        </pc:sldMkLst>
      </pc:sldChg>
      <pc:sldChg chg="ord">
        <pc:chgData name="Adham Mahmoud Mohamed Zewail" userId="09902d02-4979-4c78-98ae-29b12b38aa83" providerId="ADAL" clId="{5F37B2BC-6307-404F-97C7-D0BAA263F00A}" dt="2025-05-10T16:40:32.273" v="1"/>
        <pc:sldMkLst>
          <pc:docMk/>
          <pc:sldMk cId="3100393237" sldId="262"/>
        </pc:sldMkLst>
      </pc:sldChg>
      <pc:sldChg chg="ord">
        <pc:chgData name="Adham Mahmoud Mohamed Zewail" userId="09902d02-4979-4c78-98ae-29b12b38aa83" providerId="ADAL" clId="{5F37B2BC-6307-404F-97C7-D0BAA263F00A}" dt="2025-05-10T16:40:32.273" v="1"/>
        <pc:sldMkLst>
          <pc:docMk/>
          <pc:sldMk cId="388105332" sldId="263"/>
        </pc:sldMkLst>
      </pc:sldChg>
      <pc:sldChg chg="ord">
        <pc:chgData name="Adham Mahmoud Mohamed Zewail" userId="09902d02-4979-4c78-98ae-29b12b38aa83" providerId="ADAL" clId="{5F37B2BC-6307-404F-97C7-D0BAA263F00A}" dt="2025-05-10T16:40:32.273" v="1"/>
        <pc:sldMkLst>
          <pc:docMk/>
          <pc:sldMk cId="377397715" sldId="264"/>
        </pc:sldMkLst>
      </pc:sldChg>
      <pc:sldChg chg="ord">
        <pc:chgData name="Adham Mahmoud Mohamed Zewail" userId="09902d02-4979-4c78-98ae-29b12b38aa83" providerId="ADAL" clId="{5F37B2BC-6307-404F-97C7-D0BAA263F00A}" dt="2025-05-10T16:40:32.273" v="1"/>
        <pc:sldMkLst>
          <pc:docMk/>
          <pc:sldMk cId="2259956046" sldId="295"/>
        </pc:sldMkLst>
      </pc:sldChg>
      <pc:sldChg chg="modTransition">
        <pc:chgData name="Adham Mahmoud Mohamed Zewail" userId="09902d02-4979-4c78-98ae-29b12b38aa83" providerId="ADAL" clId="{5F37B2BC-6307-404F-97C7-D0BAA263F00A}" dt="2025-05-10T16:41:02.034" v="2"/>
        <pc:sldMkLst>
          <pc:docMk/>
          <pc:sldMk cId="3562889089" sldId="299"/>
        </pc:sldMkLst>
      </pc:sldChg>
      <pc:sldChg chg="modTransition">
        <pc:chgData name="Adham Mahmoud Mohamed Zewail" userId="09902d02-4979-4c78-98ae-29b12b38aa83" providerId="ADAL" clId="{5F37B2BC-6307-404F-97C7-D0BAA263F00A}" dt="2025-05-10T16:41:21.106" v="5"/>
        <pc:sldMkLst>
          <pc:docMk/>
          <pc:sldMk cId="3431833061" sldId="306"/>
        </pc:sldMkLst>
      </pc:sldChg>
      <pc:sldChg chg="modTransition">
        <pc:chgData name="Adham Mahmoud Mohamed Zewail" userId="09902d02-4979-4c78-98ae-29b12b38aa83" providerId="ADAL" clId="{5F37B2BC-6307-404F-97C7-D0BAA263F00A}" dt="2025-05-10T16:41:07.370" v="3"/>
        <pc:sldMkLst>
          <pc:docMk/>
          <pc:sldMk cId="539803239" sldId="310"/>
        </pc:sldMkLst>
      </pc:sldChg>
      <pc:sldChg chg="modTransition">
        <pc:chgData name="Adham Mahmoud Mohamed Zewail" userId="09902d02-4979-4c78-98ae-29b12b38aa83" providerId="ADAL" clId="{5F37B2BC-6307-404F-97C7-D0BAA263F00A}" dt="2025-05-10T16:41:15.975" v="4"/>
        <pc:sldMkLst>
          <pc:docMk/>
          <pc:sldMk cId="2732502340" sldId="31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CACD1-2BE7-42A2-9F41-8546401083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C8C5DC2-E797-4043-B79B-7EB4767FFCC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>
              <a:latin typeface="Raleway" pitchFamily="2" charset="0"/>
            </a:rPr>
            <a:t>What is Kruskal’s Algorithm?</a:t>
          </a:r>
          <a:endParaRPr lang="en-US" dirty="0">
            <a:latin typeface="Raleway" pitchFamily="2" charset="0"/>
          </a:endParaRPr>
        </a:p>
      </dgm:t>
    </dgm:pt>
    <dgm:pt modelId="{C28B9939-2EB9-4CF2-8110-6CAE602A38F0}" type="parTrans" cxnId="{D6128080-8B3D-46E3-AB70-530FB98AE0FC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E08057C4-55B5-4CF3-9E63-2C324F8B043E}" type="sibTrans" cxnId="{D6128080-8B3D-46E3-AB70-530FB98AE0FC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F2D51B48-1160-4BC3-874D-B524509D1F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Raleway" pitchFamily="2" charset="0"/>
            </a:rPr>
            <a:t>A greedy algorithm used to find a minimum spanning tree (MST) for a weighted undirected graph.</a:t>
          </a:r>
          <a:endParaRPr lang="en-US" dirty="0">
            <a:latin typeface="Raleway" pitchFamily="2" charset="0"/>
          </a:endParaRPr>
        </a:p>
      </dgm:t>
    </dgm:pt>
    <dgm:pt modelId="{CE62EE32-A3ED-4E4F-B33C-38A2A7231AE1}" type="parTrans" cxnId="{D7FA67AA-AD27-4F50-8A7D-7CD5F8180588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C4F8C4A2-27A8-4F29-9F2E-585782E37EED}" type="sibTrans" cxnId="{D7FA67AA-AD27-4F50-8A7D-7CD5F8180588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2DF67609-0BCE-4198-843A-89A666C1789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Raleway" pitchFamily="2" charset="0"/>
            </a:rPr>
            <a:t>Connects all vertices with the minimal possible total edge weight without forming cycles.</a:t>
          </a:r>
          <a:endParaRPr lang="en-US" dirty="0">
            <a:latin typeface="Raleway" pitchFamily="2" charset="0"/>
          </a:endParaRPr>
        </a:p>
      </dgm:t>
    </dgm:pt>
    <dgm:pt modelId="{3DAA775C-850F-4C6A-ACAC-D1B6C5DED881}" type="parTrans" cxnId="{B4E1E025-A894-4B07-978D-C27830EE6C76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6104633A-1233-4703-A8B7-F8A2963A425E}" type="sibTrans" cxnId="{B4E1E025-A894-4B07-978D-C27830EE6C76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CB9816CB-404A-46A5-82DE-8E0828EE592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>
              <a:latin typeface="Raleway" pitchFamily="2" charset="0"/>
            </a:rPr>
            <a:t>General Applications:</a:t>
          </a:r>
          <a:endParaRPr lang="en-US" dirty="0">
            <a:latin typeface="Raleway" pitchFamily="2" charset="0"/>
          </a:endParaRPr>
        </a:p>
      </dgm:t>
    </dgm:pt>
    <dgm:pt modelId="{EAE80BCC-660D-4D81-8E7B-8F7669EEDD73}" type="parTrans" cxnId="{75F1B5B6-BD1F-4168-B0ED-5081E8CCA36B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DDBCE3A4-3ABA-48F7-BA9C-5754EEFD9869}" type="sibTrans" cxnId="{75F1B5B6-BD1F-4168-B0ED-5081E8CCA36B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E64DDD4C-5E5E-4991-B7DE-976CA6A9FB6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Raleway" pitchFamily="2" charset="0"/>
            </a:rPr>
            <a:t>Transportation Networks: Efficient road, rail, or cable network design.</a:t>
          </a:r>
          <a:endParaRPr lang="en-US" dirty="0">
            <a:latin typeface="Raleway" pitchFamily="2" charset="0"/>
          </a:endParaRPr>
        </a:p>
      </dgm:t>
    </dgm:pt>
    <dgm:pt modelId="{560099F3-2E80-47FD-BE20-24B595D6F5FC}" type="parTrans" cxnId="{A36139BD-F672-4E0B-A86F-A1CB496BD68F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4A3DCE96-862F-49E1-AC2F-60C8E85B77E0}" type="sibTrans" cxnId="{A36139BD-F672-4E0B-A86F-A1CB496BD68F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CDD7D1FE-2658-4F0D-8DDD-ED0E872DE4F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Raleway" pitchFamily="2" charset="0"/>
            </a:rPr>
            <a:t>Communication Networks: Optimal network cabling and wireless connectivity.</a:t>
          </a:r>
          <a:endParaRPr lang="en-US" dirty="0">
            <a:latin typeface="Raleway" pitchFamily="2" charset="0"/>
          </a:endParaRPr>
        </a:p>
      </dgm:t>
    </dgm:pt>
    <dgm:pt modelId="{1114FAE4-5EFD-4B8C-8B43-3A76EEC5545C}" type="parTrans" cxnId="{0A57FF2B-966D-43A8-812E-597D589BA188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8C9F47DE-19FF-41AB-8890-7AAA98553943}" type="sibTrans" cxnId="{0A57FF2B-966D-43A8-812E-597D589BA188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8B8B269E-7B4C-49FF-9CA6-79CB589CAC9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Raleway" pitchFamily="2" charset="0"/>
            </a:rPr>
            <a:t>Cluster Analysis: Grouping closely related data points in data science and AI applications.</a:t>
          </a:r>
          <a:endParaRPr lang="en-US" dirty="0">
            <a:latin typeface="Raleway" pitchFamily="2" charset="0"/>
          </a:endParaRPr>
        </a:p>
      </dgm:t>
    </dgm:pt>
    <dgm:pt modelId="{47793216-7038-436F-BE81-2DFC1E616923}" type="parTrans" cxnId="{DDD71329-9DAF-4358-A4F1-BCE6A9C30B96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EF68C886-395F-4F59-8F4E-65AE1C74CB8E}" type="sibTrans" cxnId="{DDD71329-9DAF-4358-A4F1-BCE6A9C30B96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BDAAEC4C-235B-47ED-934C-975772E4FD35}" type="pres">
      <dgm:prSet presAssocID="{5CBCACD1-2BE7-42A2-9F41-8546401083C6}" presName="root" presStyleCnt="0">
        <dgm:presLayoutVars>
          <dgm:dir/>
          <dgm:resizeHandles val="exact"/>
        </dgm:presLayoutVars>
      </dgm:prSet>
      <dgm:spPr/>
    </dgm:pt>
    <dgm:pt modelId="{BB22B625-B4F1-4478-B4DA-4ADF29BACD83}" type="pres">
      <dgm:prSet presAssocID="{BC8C5DC2-E797-4043-B79B-7EB4767FFCC8}" presName="compNode" presStyleCnt="0"/>
      <dgm:spPr/>
    </dgm:pt>
    <dgm:pt modelId="{BB213240-7CC1-4C6F-9AD5-869948E64CB4}" type="pres">
      <dgm:prSet presAssocID="{BC8C5DC2-E797-4043-B79B-7EB4767FFCC8}" presName="bgRect" presStyleLbl="bgShp" presStyleIdx="0" presStyleCnt="7"/>
      <dgm:spPr/>
    </dgm:pt>
    <dgm:pt modelId="{3938FC93-441A-49B4-BCA2-DDBAABC86DEB}" type="pres">
      <dgm:prSet presAssocID="{BC8C5DC2-E797-4043-B79B-7EB4767FFCC8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57B5941-483F-4FDC-A665-DA6E0F6F789A}" type="pres">
      <dgm:prSet presAssocID="{BC8C5DC2-E797-4043-B79B-7EB4767FFCC8}" presName="spaceRect" presStyleCnt="0"/>
      <dgm:spPr/>
    </dgm:pt>
    <dgm:pt modelId="{9CEC32FE-2F14-47A9-9F80-E74604181F27}" type="pres">
      <dgm:prSet presAssocID="{BC8C5DC2-E797-4043-B79B-7EB4767FFCC8}" presName="parTx" presStyleLbl="revTx" presStyleIdx="0" presStyleCnt="7">
        <dgm:presLayoutVars>
          <dgm:chMax val="0"/>
          <dgm:chPref val="0"/>
        </dgm:presLayoutVars>
      </dgm:prSet>
      <dgm:spPr/>
    </dgm:pt>
    <dgm:pt modelId="{374F6236-DB22-435D-BEEA-D56ABD7787DA}" type="pres">
      <dgm:prSet presAssocID="{E08057C4-55B5-4CF3-9E63-2C324F8B043E}" presName="sibTrans" presStyleCnt="0"/>
      <dgm:spPr/>
    </dgm:pt>
    <dgm:pt modelId="{E4131228-D332-44EC-932A-9B62E678832B}" type="pres">
      <dgm:prSet presAssocID="{F2D51B48-1160-4BC3-874D-B524509D1FFA}" presName="compNode" presStyleCnt="0"/>
      <dgm:spPr/>
    </dgm:pt>
    <dgm:pt modelId="{BDE8C48D-78D3-404F-B83F-F2C670E849B1}" type="pres">
      <dgm:prSet presAssocID="{F2D51B48-1160-4BC3-874D-B524509D1FFA}" presName="bgRect" presStyleLbl="bgShp" presStyleIdx="1" presStyleCnt="7"/>
      <dgm:spPr/>
    </dgm:pt>
    <dgm:pt modelId="{361BC1D0-B42F-47D9-957F-5FE6C1C274C4}" type="pres">
      <dgm:prSet presAssocID="{F2D51B48-1160-4BC3-874D-B524509D1FF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539C7C7-AB2B-4D90-A5F4-F00B9CB84D0C}" type="pres">
      <dgm:prSet presAssocID="{F2D51B48-1160-4BC3-874D-B524509D1FFA}" presName="spaceRect" presStyleCnt="0"/>
      <dgm:spPr/>
    </dgm:pt>
    <dgm:pt modelId="{A4C229CB-1105-4506-99CD-C683DEA41C19}" type="pres">
      <dgm:prSet presAssocID="{F2D51B48-1160-4BC3-874D-B524509D1FFA}" presName="parTx" presStyleLbl="revTx" presStyleIdx="1" presStyleCnt="7">
        <dgm:presLayoutVars>
          <dgm:chMax val="0"/>
          <dgm:chPref val="0"/>
        </dgm:presLayoutVars>
      </dgm:prSet>
      <dgm:spPr/>
    </dgm:pt>
    <dgm:pt modelId="{9447D12E-F6DA-4ECF-B2EA-089DAFCD3DCC}" type="pres">
      <dgm:prSet presAssocID="{C4F8C4A2-27A8-4F29-9F2E-585782E37EED}" presName="sibTrans" presStyleCnt="0"/>
      <dgm:spPr/>
    </dgm:pt>
    <dgm:pt modelId="{24FC7DE6-4CCE-431C-8751-B5D04EB57D98}" type="pres">
      <dgm:prSet presAssocID="{2DF67609-0BCE-4198-843A-89A666C1789F}" presName="compNode" presStyleCnt="0"/>
      <dgm:spPr/>
    </dgm:pt>
    <dgm:pt modelId="{B308D8C0-0D96-4D48-9478-9EF053ED2CFF}" type="pres">
      <dgm:prSet presAssocID="{2DF67609-0BCE-4198-843A-89A666C1789F}" presName="bgRect" presStyleLbl="bgShp" presStyleIdx="2" presStyleCnt="7"/>
      <dgm:spPr/>
    </dgm:pt>
    <dgm:pt modelId="{9C24E94F-ABAF-4222-9503-434E0049F3BA}" type="pres">
      <dgm:prSet presAssocID="{2DF67609-0BCE-4198-843A-89A666C1789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659C5F18-14D6-4E2C-BA18-74AE8626310F}" type="pres">
      <dgm:prSet presAssocID="{2DF67609-0BCE-4198-843A-89A666C1789F}" presName="spaceRect" presStyleCnt="0"/>
      <dgm:spPr/>
    </dgm:pt>
    <dgm:pt modelId="{CD49283F-03AD-4F57-BD4A-82DB82C674E5}" type="pres">
      <dgm:prSet presAssocID="{2DF67609-0BCE-4198-843A-89A666C1789F}" presName="parTx" presStyleLbl="revTx" presStyleIdx="2" presStyleCnt="7">
        <dgm:presLayoutVars>
          <dgm:chMax val="0"/>
          <dgm:chPref val="0"/>
        </dgm:presLayoutVars>
      </dgm:prSet>
      <dgm:spPr/>
    </dgm:pt>
    <dgm:pt modelId="{70FC9B44-75AC-490E-82D1-2A37C8236655}" type="pres">
      <dgm:prSet presAssocID="{6104633A-1233-4703-A8B7-F8A2963A425E}" presName="sibTrans" presStyleCnt="0"/>
      <dgm:spPr/>
    </dgm:pt>
    <dgm:pt modelId="{59B2312D-586A-4271-914E-9FDC8F38BA05}" type="pres">
      <dgm:prSet presAssocID="{CB9816CB-404A-46A5-82DE-8E0828EE5921}" presName="compNode" presStyleCnt="0"/>
      <dgm:spPr/>
    </dgm:pt>
    <dgm:pt modelId="{CAFD1AEB-D528-474F-91F4-00961D26F611}" type="pres">
      <dgm:prSet presAssocID="{CB9816CB-404A-46A5-82DE-8E0828EE5921}" presName="bgRect" presStyleLbl="bgShp" presStyleIdx="3" presStyleCnt="7"/>
      <dgm:spPr/>
    </dgm:pt>
    <dgm:pt modelId="{CD17C44C-F88F-4C1B-8003-C94408C6B9F8}" type="pres">
      <dgm:prSet presAssocID="{CB9816CB-404A-46A5-82DE-8E0828EE592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AFDDE928-EA08-48DE-BA62-299773BE2E05}" type="pres">
      <dgm:prSet presAssocID="{CB9816CB-404A-46A5-82DE-8E0828EE5921}" presName="spaceRect" presStyleCnt="0"/>
      <dgm:spPr/>
    </dgm:pt>
    <dgm:pt modelId="{E9A56C8A-9276-4F8A-A38B-2A7DCFEAFB36}" type="pres">
      <dgm:prSet presAssocID="{CB9816CB-404A-46A5-82DE-8E0828EE5921}" presName="parTx" presStyleLbl="revTx" presStyleIdx="3" presStyleCnt="7">
        <dgm:presLayoutVars>
          <dgm:chMax val="0"/>
          <dgm:chPref val="0"/>
        </dgm:presLayoutVars>
      </dgm:prSet>
      <dgm:spPr/>
    </dgm:pt>
    <dgm:pt modelId="{11A2D703-C9DE-4FDC-9119-3059A2269520}" type="pres">
      <dgm:prSet presAssocID="{DDBCE3A4-3ABA-48F7-BA9C-5754EEFD9869}" presName="sibTrans" presStyleCnt="0"/>
      <dgm:spPr/>
    </dgm:pt>
    <dgm:pt modelId="{E3BECA76-5887-436A-9A70-4B68B294545A}" type="pres">
      <dgm:prSet presAssocID="{E64DDD4C-5E5E-4991-B7DE-976CA6A9FB62}" presName="compNode" presStyleCnt="0"/>
      <dgm:spPr/>
    </dgm:pt>
    <dgm:pt modelId="{1C7EBF06-0EC6-468E-A838-AEDC51B9E1FA}" type="pres">
      <dgm:prSet presAssocID="{E64DDD4C-5E5E-4991-B7DE-976CA6A9FB62}" presName="bgRect" presStyleLbl="bgShp" presStyleIdx="4" presStyleCnt="7"/>
      <dgm:spPr/>
    </dgm:pt>
    <dgm:pt modelId="{CCDEADCD-3BAE-4CA7-A579-8272C18656DC}" type="pres">
      <dgm:prSet presAssocID="{E64DDD4C-5E5E-4991-B7DE-976CA6A9FB6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2D775475-9937-4FD3-BFFC-753FDF75DC03}" type="pres">
      <dgm:prSet presAssocID="{E64DDD4C-5E5E-4991-B7DE-976CA6A9FB62}" presName="spaceRect" presStyleCnt="0"/>
      <dgm:spPr/>
    </dgm:pt>
    <dgm:pt modelId="{A1A58576-D0AF-4BB1-AA7E-BCDDE7AB8649}" type="pres">
      <dgm:prSet presAssocID="{E64DDD4C-5E5E-4991-B7DE-976CA6A9FB62}" presName="parTx" presStyleLbl="revTx" presStyleIdx="4" presStyleCnt="7">
        <dgm:presLayoutVars>
          <dgm:chMax val="0"/>
          <dgm:chPref val="0"/>
        </dgm:presLayoutVars>
      </dgm:prSet>
      <dgm:spPr/>
    </dgm:pt>
    <dgm:pt modelId="{963D789F-5F12-4967-A173-8051D9557F65}" type="pres">
      <dgm:prSet presAssocID="{4A3DCE96-862F-49E1-AC2F-60C8E85B77E0}" presName="sibTrans" presStyleCnt="0"/>
      <dgm:spPr/>
    </dgm:pt>
    <dgm:pt modelId="{00810421-CDA7-40B1-9A90-438C55361F4F}" type="pres">
      <dgm:prSet presAssocID="{CDD7D1FE-2658-4F0D-8DDD-ED0E872DE4FD}" presName="compNode" presStyleCnt="0"/>
      <dgm:spPr/>
    </dgm:pt>
    <dgm:pt modelId="{DEDBE6D5-5939-4A0A-802B-737868E89B74}" type="pres">
      <dgm:prSet presAssocID="{CDD7D1FE-2658-4F0D-8DDD-ED0E872DE4FD}" presName="bgRect" presStyleLbl="bgShp" presStyleIdx="5" presStyleCnt="7"/>
      <dgm:spPr/>
    </dgm:pt>
    <dgm:pt modelId="{DA7B3E13-647B-4501-AF28-2340AD5D2D3B}" type="pres">
      <dgm:prSet presAssocID="{CDD7D1FE-2658-4F0D-8DDD-ED0E872DE4FD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0A4EF769-F9DE-42D7-9886-36B021B63858}" type="pres">
      <dgm:prSet presAssocID="{CDD7D1FE-2658-4F0D-8DDD-ED0E872DE4FD}" presName="spaceRect" presStyleCnt="0"/>
      <dgm:spPr/>
    </dgm:pt>
    <dgm:pt modelId="{8577A670-1BBB-4C92-B5B2-CB804CFA9F27}" type="pres">
      <dgm:prSet presAssocID="{CDD7D1FE-2658-4F0D-8DDD-ED0E872DE4FD}" presName="parTx" presStyleLbl="revTx" presStyleIdx="5" presStyleCnt="7">
        <dgm:presLayoutVars>
          <dgm:chMax val="0"/>
          <dgm:chPref val="0"/>
        </dgm:presLayoutVars>
      </dgm:prSet>
      <dgm:spPr/>
    </dgm:pt>
    <dgm:pt modelId="{7EE4D228-E7E6-4F5E-9529-C987025FF595}" type="pres">
      <dgm:prSet presAssocID="{8C9F47DE-19FF-41AB-8890-7AAA98553943}" presName="sibTrans" presStyleCnt="0"/>
      <dgm:spPr/>
    </dgm:pt>
    <dgm:pt modelId="{A0C614F0-F23E-4CB1-A7DF-30276C926393}" type="pres">
      <dgm:prSet presAssocID="{8B8B269E-7B4C-49FF-9CA6-79CB589CAC94}" presName="compNode" presStyleCnt="0"/>
      <dgm:spPr/>
    </dgm:pt>
    <dgm:pt modelId="{F919AF7E-F619-4125-8E36-651B73BD0666}" type="pres">
      <dgm:prSet presAssocID="{8B8B269E-7B4C-49FF-9CA6-79CB589CAC94}" presName="bgRect" presStyleLbl="bgShp" presStyleIdx="6" presStyleCnt="7"/>
      <dgm:spPr/>
    </dgm:pt>
    <dgm:pt modelId="{7AFB638C-89FE-402C-9FF3-43F93F9D2B3B}" type="pres">
      <dgm:prSet presAssocID="{8B8B269E-7B4C-49FF-9CA6-79CB589CAC9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783244B-5DBB-4589-9954-2EDF1E7A62FB}" type="pres">
      <dgm:prSet presAssocID="{8B8B269E-7B4C-49FF-9CA6-79CB589CAC94}" presName="spaceRect" presStyleCnt="0"/>
      <dgm:spPr/>
    </dgm:pt>
    <dgm:pt modelId="{933CFE2A-1FAA-4D5B-9FE0-CFC720EFACCA}" type="pres">
      <dgm:prSet presAssocID="{8B8B269E-7B4C-49FF-9CA6-79CB589CAC94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B4E1E025-A894-4B07-978D-C27830EE6C76}" srcId="{5CBCACD1-2BE7-42A2-9F41-8546401083C6}" destId="{2DF67609-0BCE-4198-843A-89A666C1789F}" srcOrd="2" destOrd="0" parTransId="{3DAA775C-850F-4C6A-ACAC-D1B6C5DED881}" sibTransId="{6104633A-1233-4703-A8B7-F8A2963A425E}"/>
    <dgm:cxn modelId="{DDD71329-9DAF-4358-A4F1-BCE6A9C30B96}" srcId="{5CBCACD1-2BE7-42A2-9F41-8546401083C6}" destId="{8B8B269E-7B4C-49FF-9CA6-79CB589CAC94}" srcOrd="6" destOrd="0" parTransId="{47793216-7038-436F-BE81-2DFC1E616923}" sibTransId="{EF68C886-395F-4F59-8F4E-65AE1C74CB8E}"/>
    <dgm:cxn modelId="{0A57FF2B-966D-43A8-812E-597D589BA188}" srcId="{5CBCACD1-2BE7-42A2-9F41-8546401083C6}" destId="{CDD7D1FE-2658-4F0D-8DDD-ED0E872DE4FD}" srcOrd="5" destOrd="0" parTransId="{1114FAE4-5EFD-4B8C-8B43-3A76EEC5545C}" sibTransId="{8C9F47DE-19FF-41AB-8890-7AAA98553943}"/>
    <dgm:cxn modelId="{5D380A47-DF46-4CB7-B103-940D9F04CFED}" type="presOf" srcId="{BC8C5DC2-E797-4043-B79B-7EB4767FFCC8}" destId="{9CEC32FE-2F14-47A9-9F80-E74604181F27}" srcOrd="0" destOrd="0" presId="urn:microsoft.com/office/officeart/2018/2/layout/IconVerticalSolidList"/>
    <dgm:cxn modelId="{B5D64269-5C1F-47FD-96DF-7A21E7837336}" type="presOf" srcId="{5CBCACD1-2BE7-42A2-9F41-8546401083C6}" destId="{BDAAEC4C-235B-47ED-934C-975772E4FD35}" srcOrd="0" destOrd="0" presId="urn:microsoft.com/office/officeart/2018/2/layout/IconVerticalSolidList"/>
    <dgm:cxn modelId="{B0F1126B-AE39-4072-B10D-59E62D8AFE3B}" type="presOf" srcId="{F2D51B48-1160-4BC3-874D-B524509D1FFA}" destId="{A4C229CB-1105-4506-99CD-C683DEA41C19}" srcOrd="0" destOrd="0" presId="urn:microsoft.com/office/officeart/2018/2/layout/IconVerticalSolidList"/>
    <dgm:cxn modelId="{D6128080-8B3D-46E3-AB70-530FB98AE0FC}" srcId="{5CBCACD1-2BE7-42A2-9F41-8546401083C6}" destId="{BC8C5DC2-E797-4043-B79B-7EB4767FFCC8}" srcOrd="0" destOrd="0" parTransId="{C28B9939-2EB9-4CF2-8110-6CAE602A38F0}" sibTransId="{E08057C4-55B5-4CF3-9E63-2C324F8B043E}"/>
    <dgm:cxn modelId="{F5D06DA0-98FF-49A5-A6A5-FD4BC551E82D}" type="presOf" srcId="{2DF67609-0BCE-4198-843A-89A666C1789F}" destId="{CD49283F-03AD-4F57-BD4A-82DB82C674E5}" srcOrd="0" destOrd="0" presId="urn:microsoft.com/office/officeart/2018/2/layout/IconVerticalSolidList"/>
    <dgm:cxn modelId="{D7FA67AA-AD27-4F50-8A7D-7CD5F8180588}" srcId="{5CBCACD1-2BE7-42A2-9F41-8546401083C6}" destId="{F2D51B48-1160-4BC3-874D-B524509D1FFA}" srcOrd="1" destOrd="0" parTransId="{CE62EE32-A3ED-4E4F-B33C-38A2A7231AE1}" sibTransId="{C4F8C4A2-27A8-4F29-9F2E-585782E37EED}"/>
    <dgm:cxn modelId="{F8C0C3B1-0D1D-496E-BB63-4371AA2CDF6E}" type="presOf" srcId="{CDD7D1FE-2658-4F0D-8DDD-ED0E872DE4FD}" destId="{8577A670-1BBB-4C92-B5B2-CB804CFA9F27}" srcOrd="0" destOrd="0" presId="urn:microsoft.com/office/officeart/2018/2/layout/IconVerticalSolidList"/>
    <dgm:cxn modelId="{75F1B5B6-BD1F-4168-B0ED-5081E8CCA36B}" srcId="{5CBCACD1-2BE7-42A2-9F41-8546401083C6}" destId="{CB9816CB-404A-46A5-82DE-8E0828EE5921}" srcOrd="3" destOrd="0" parTransId="{EAE80BCC-660D-4D81-8E7B-8F7669EEDD73}" sibTransId="{DDBCE3A4-3ABA-48F7-BA9C-5754EEFD9869}"/>
    <dgm:cxn modelId="{A36139BD-F672-4E0B-A86F-A1CB496BD68F}" srcId="{5CBCACD1-2BE7-42A2-9F41-8546401083C6}" destId="{E64DDD4C-5E5E-4991-B7DE-976CA6A9FB62}" srcOrd="4" destOrd="0" parTransId="{560099F3-2E80-47FD-BE20-24B595D6F5FC}" sibTransId="{4A3DCE96-862F-49E1-AC2F-60C8E85B77E0}"/>
    <dgm:cxn modelId="{0471C1BD-8AB3-493A-8F05-CF9728E81F6C}" type="presOf" srcId="{8B8B269E-7B4C-49FF-9CA6-79CB589CAC94}" destId="{933CFE2A-1FAA-4D5B-9FE0-CFC720EFACCA}" srcOrd="0" destOrd="0" presId="urn:microsoft.com/office/officeart/2018/2/layout/IconVerticalSolidList"/>
    <dgm:cxn modelId="{EAD6AADB-8C8A-4FED-A60C-F5367079B3F0}" type="presOf" srcId="{E64DDD4C-5E5E-4991-B7DE-976CA6A9FB62}" destId="{A1A58576-D0AF-4BB1-AA7E-BCDDE7AB8649}" srcOrd="0" destOrd="0" presId="urn:microsoft.com/office/officeart/2018/2/layout/IconVerticalSolidList"/>
    <dgm:cxn modelId="{4A7C1DE7-08D6-456C-A1DE-11E85D1DDB9C}" type="presOf" srcId="{CB9816CB-404A-46A5-82DE-8E0828EE5921}" destId="{E9A56C8A-9276-4F8A-A38B-2A7DCFEAFB36}" srcOrd="0" destOrd="0" presId="urn:microsoft.com/office/officeart/2018/2/layout/IconVerticalSolidList"/>
    <dgm:cxn modelId="{8662DEA9-F5EE-4164-9E76-5A4DE30820B9}" type="presParOf" srcId="{BDAAEC4C-235B-47ED-934C-975772E4FD35}" destId="{BB22B625-B4F1-4478-B4DA-4ADF29BACD83}" srcOrd="0" destOrd="0" presId="urn:microsoft.com/office/officeart/2018/2/layout/IconVerticalSolidList"/>
    <dgm:cxn modelId="{484856A4-FD0C-49A3-B4F5-34A3BC0C7C4D}" type="presParOf" srcId="{BB22B625-B4F1-4478-B4DA-4ADF29BACD83}" destId="{BB213240-7CC1-4C6F-9AD5-869948E64CB4}" srcOrd="0" destOrd="0" presId="urn:microsoft.com/office/officeart/2018/2/layout/IconVerticalSolidList"/>
    <dgm:cxn modelId="{46BA98CE-5B92-4230-BB68-B21D68C7FAE7}" type="presParOf" srcId="{BB22B625-B4F1-4478-B4DA-4ADF29BACD83}" destId="{3938FC93-441A-49B4-BCA2-DDBAABC86DEB}" srcOrd="1" destOrd="0" presId="urn:microsoft.com/office/officeart/2018/2/layout/IconVerticalSolidList"/>
    <dgm:cxn modelId="{DAB66694-B767-40CD-B39A-96610ADE769D}" type="presParOf" srcId="{BB22B625-B4F1-4478-B4DA-4ADF29BACD83}" destId="{B57B5941-483F-4FDC-A665-DA6E0F6F789A}" srcOrd="2" destOrd="0" presId="urn:microsoft.com/office/officeart/2018/2/layout/IconVerticalSolidList"/>
    <dgm:cxn modelId="{78BBF2F5-7C0C-47E1-AEE2-ACCCE09DFFBF}" type="presParOf" srcId="{BB22B625-B4F1-4478-B4DA-4ADF29BACD83}" destId="{9CEC32FE-2F14-47A9-9F80-E74604181F27}" srcOrd="3" destOrd="0" presId="urn:microsoft.com/office/officeart/2018/2/layout/IconVerticalSolidList"/>
    <dgm:cxn modelId="{156F3459-08EF-4638-A29A-C9A40F210BBE}" type="presParOf" srcId="{BDAAEC4C-235B-47ED-934C-975772E4FD35}" destId="{374F6236-DB22-435D-BEEA-D56ABD7787DA}" srcOrd="1" destOrd="0" presId="urn:microsoft.com/office/officeart/2018/2/layout/IconVerticalSolidList"/>
    <dgm:cxn modelId="{1664749F-2142-4CFB-A3D4-FC3E73B348EB}" type="presParOf" srcId="{BDAAEC4C-235B-47ED-934C-975772E4FD35}" destId="{E4131228-D332-44EC-932A-9B62E678832B}" srcOrd="2" destOrd="0" presId="urn:microsoft.com/office/officeart/2018/2/layout/IconVerticalSolidList"/>
    <dgm:cxn modelId="{79821D27-3FFF-416E-ACD6-DFDA397B641D}" type="presParOf" srcId="{E4131228-D332-44EC-932A-9B62E678832B}" destId="{BDE8C48D-78D3-404F-B83F-F2C670E849B1}" srcOrd="0" destOrd="0" presId="urn:microsoft.com/office/officeart/2018/2/layout/IconVerticalSolidList"/>
    <dgm:cxn modelId="{A8DAACC2-1D50-464A-820E-13868BA852FA}" type="presParOf" srcId="{E4131228-D332-44EC-932A-9B62E678832B}" destId="{361BC1D0-B42F-47D9-957F-5FE6C1C274C4}" srcOrd="1" destOrd="0" presId="urn:microsoft.com/office/officeart/2018/2/layout/IconVerticalSolidList"/>
    <dgm:cxn modelId="{9A6D4C4C-4910-4C8F-977E-5ED328A8EB32}" type="presParOf" srcId="{E4131228-D332-44EC-932A-9B62E678832B}" destId="{3539C7C7-AB2B-4D90-A5F4-F00B9CB84D0C}" srcOrd="2" destOrd="0" presId="urn:microsoft.com/office/officeart/2018/2/layout/IconVerticalSolidList"/>
    <dgm:cxn modelId="{C40500B9-01D2-4076-AE0F-4CCFB8799B3D}" type="presParOf" srcId="{E4131228-D332-44EC-932A-9B62E678832B}" destId="{A4C229CB-1105-4506-99CD-C683DEA41C19}" srcOrd="3" destOrd="0" presId="urn:microsoft.com/office/officeart/2018/2/layout/IconVerticalSolidList"/>
    <dgm:cxn modelId="{7D02D918-DABF-4F27-A5C4-78B28290CDB0}" type="presParOf" srcId="{BDAAEC4C-235B-47ED-934C-975772E4FD35}" destId="{9447D12E-F6DA-4ECF-B2EA-089DAFCD3DCC}" srcOrd="3" destOrd="0" presId="urn:microsoft.com/office/officeart/2018/2/layout/IconVerticalSolidList"/>
    <dgm:cxn modelId="{5CFA28F0-B007-4B40-9058-44ED4777A7E2}" type="presParOf" srcId="{BDAAEC4C-235B-47ED-934C-975772E4FD35}" destId="{24FC7DE6-4CCE-431C-8751-B5D04EB57D98}" srcOrd="4" destOrd="0" presId="urn:microsoft.com/office/officeart/2018/2/layout/IconVerticalSolidList"/>
    <dgm:cxn modelId="{F8ADEDE3-2685-4F03-AB29-62713B287129}" type="presParOf" srcId="{24FC7DE6-4CCE-431C-8751-B5D04EB57D98}" destId="{B308D8C0-0D96-4D48-9478-9EF053ED2CFF}" srcOrd="0" destOrd="0" presId="urn:microsoft.com/office/officeart/2018/2/layout/IconVerticalSolidList"/>
    <dgm:cxn modelId="{151D6C97-86C2-4CDF-AB7A-EA977B732DF3}" type="presParOf" srcId="{24FC7DE6-4CCE-431C-8751-B5D04EB57D98}" destId="{9C24E94F-ABAF-4222-9503-434E0049F3BA}" srcOrd="1" destOrd="0" presId="urn:microsoft.com/office/officeart/2018/2/layout/IconVerticalSolidList"/>
    <dgm:cxn modelId="{30224409-1D8D-43C5-9A24-768A283B415A}" type="presParOf" srcId="{24FC7DE6-4CCE-431C-8751-B5D04EB57D98}" destId="{659C5F18-14D6-4E2C-BA18-74AE8626310F}" srcOrd="2" destOrd="0" presId="urn:microsoft.com/office/officeart/2018/2/layout/IconVerticalSolidList"/>
    <dgm:cxn modelId="{D03B809C-1AF7-48F7-9C02-798E2A14FA25}" type="presParOf" srcId="{24FC7DE6-4CCE-431C-8751-B5D04EB57D98}" destId="{CD49283F-03AD-4F57-BD4A-82DB82C674E5}" srcOrd="3" destOrd="0" presId="urn:microsoft.com/office/officeart/2018/2/layout/IconVerticalSolidList"/>
    <dgm:cxn modelId="{3B30A53B-9BBC-45E3-9852-8E1939ACD1D4}" type="presParOf" srcId="{BDAAEC4C-235B-47ED-934C-975772E4FD35}" destId="{70FC9B44-75AC-490E-82D1-2A37C8236655}" srcOrd="5" destOrd="0" presId="urn:microsoft.com/office/officeart/2018/2/layout/IconVerticalSolidList"/>
    <dgm:cxn modelId="{52E65B62-2838-4E69-88B0-4AC916A84970}" type="presParOf" srcId="{BDAAEC4C-235B-47ED-934C-975772E4FD35}" destId="{59B2312D-586A-4271-914E-9FDC8F38BA05}" srcOrd="6" destOrd="0" presId="urn:microsoft.com/office/officeart/2018/2/layout/IconVerticalSolidList"/>
    <dgm:cxn modelId="{00CF57BD-93D5-4EB9-B485-7506014486A3}" type="presParOf" srcId="{59B2312D-586A-4271-914E-9FDC8F38BA05}" destId="{CAFD1AEB-D528-474F-91F4-00961D26F611}" srcOrd="0" destOrd="0" presId="urn:microsoft.com/office/officeart/2018/2/layout/IconVerticalSolidList"/>
    <dgm:cxn modelId="{1600C6F9-8857-42E8-A88A-FE4332F289FF}" type="presParOf" srcId="{59B2312D-586A-4271-914E-9FDC8F38BA05}" destId="{CD17C44C-F88F-4C1B-8003-C94408C6B9F8}" srcOrd="1" destOrd="0" presId="urn:microsoft.com/office/officeart/2018/2/layout/IconVerticalSolidList"/>
    <dgm:cxn modelId="{94D98566-94B4-4AFB-9908-6B18EB4F4965}" type="presParOf" srcId="{59B2312D-586A-4271-914E-9FDC8F38BA05}" destId="{AFDDE928-EA08-48DE-BA62-299773BE2E05}" srcOrd="2" destOrd="0" presId="urn:microsoft.com/office/officeart/2018/2/layout/IconVerticalSolidList"/>
    <dgm:cxn modelId="{594355D2-A5E4-4D25-A6F3-778DC7F224E3}" type="presParOf" srcId="{59B2312D-586A-4271-914E-9FDC8F38BA05}" destId="{E9A56C8A-9276-4F8A-A38B-2A7DCFEAFB36}" srcOrd="3" destOrd="0" presId="urn:microsoft.com/office/officeart/2018/2/layout/IconVerticalSolidList"/>
    <dgm:cxn modelId="{954B22DF-F9CF-43FA-9D43-C1750F554F96}" type="presParOf" srcId="{BDAAEC4C-235B-47ED-934C-975772E4FD35}" destId="{11A2D703-C9DE-4FDC-9119-3059A2269520}" srcOrd="7" destOrd="0" presId="urn:microsoft.com/office/officeart/2018/2/layout/IconVerticalSolidList"/>
    <dgm:cxn modelId="{8AF1B8D6-B94A-4E68-94B6-00CB3EB9CB0C}" type="presParOf" srcId="{BDAAEC4C-235B-47ED-934C-975772E4FD35}" destId="{E3BECA76-5887-436A-9A70-4B68B294545A}" srcOrd="8" destOrd="0" presId="urn:microsoft.com/office/officeart/2018/2/layout/IconVerticalSolidList"/>
    <dgm:cxn modelId="{8E39EBCB-D815-497D-9A97-A47E7A2BF13F}" type="presParOf" srcId="{E3BECA76-5887-436A-9A70-4B68B294545A}" destId="{1C7EBF06-0EC6-468E-A838-AEDC51B9E1FA}" srcOrd="0" destOrd="0" presId="urn:microsoft.com/office/officeart/2018/2/layout/IconVerticalSolidList"/>
    <dgm:cxn modelId="{A800EBE8-E31B-4938-9659-197DCC487494}" type="presParOf" srcId="{E3BECA76-5887-436A-9A70-4B68B294545A}" destId="{CCDEADCD-3BAE-4CA7-A579-8272C18656DC}" srcOrd="1" destOrd="0" presId="urn:microsoft.com/office/officeart/2018/2/layout/IconVerticalSolidList"/>
    <dgm:cxn modelId="{654F5B29-0BE2-4A92-A032-F086FB48AE81}" type="presParOf" srcId="{E3BECA76-5887-436A-9A70-4B68B294545A}" destId="{2D775475-9937-4FD3-BFFC-753FDF75DC03}" srcOrd="2" destOrd="0" presId="urn:microsoft.com/office/officeart/2018/2/layout/IconVerticalSolidList"/>
    <dgm:cxn modelId="{D7CA4258-8C82-4C35-854C-3F34E412BD98}" type="presParOf" srcId="{E3BECA76-5887-436A-9A70-4B68B294545A}" destId="{A1A58576-D0AF-4BB1-AA7E-BCDDE7AB8649}" srcOrd="3" destOrd="0" presId="urn:microsoft.com/office/officeart/2018/2/layout/IconVerticalSolidList"/>
    <dgm:cxn modelId="{7E0CFA8B-093A-466D-AFEA-08D605A0F467}" type="presParOf" srcId="{BDAAEC4C-235B-47ED-934C-975772E4FD35}" destId="{963D789F-5F12-4967-A173-8051D9557F65}" srcOrd="9" destOrd="0" presId="urn:microsoft.com/office/officeart/2018/2/layout/IconVerticalSolidList"/>
    <dgm:cxn modelId="{6D79C9EF-7CA3-46C6-A9B4-50A4FA65C1D5}" type="presParOf" srcId="{BDAAEC4C-235B-47ED-934C-975772E4FD35}" destId="{00810421-CDA7-40B1-9A90-438C55361F4F}" srcOrd="10" destOrd="0" presId="urn:microsoft.com/office/officeart/2018/2/layout/IconVerticalSolidList"/>
    <dgm:cxn modelId="{DF0BB9EB-B3C4-44BE-B8E4-8B64BAA19802}" type="presParOf" srcId="{00810421-CDA7-40B1-9A90-438C55361F4F}" destId="{DEDBE6D5-5939-4A0A-802B-737868E89B74}" srcOrd="0" destOrd="0" presId="urn:microsoft.com/office/officeart/2018/2/layout/IconVerticalSolidList"/>
    <dgm:cxn modelId="{5BFF15B2-4166-488D-9C85-8AA6CE39DB62}" type="presParOf" srcId="{00810421-CDA7-40B1-9A90-438C55361F4F}" destId="{DA7B3E13-647B-4501-AF28-2340AD5D2D3B}" srcOrd="1" destOrd="0" presId="urn:microsoft.com/office/officeart/2018/2/layout/IconVerticalSolidList"/>
    <dgm:cxn modelId="{5DA96F86-AE11-4879-8F8C-6989012D375B}" type="presParOf" srcId="{00810421-CDA7-40B1-9A90-438C55361F4F}" destId="{0A4EF769-F9DE-42D7-9886-36B021B63858}" srcOrd="2" destOrd="0" presId="urn:microsoft.com/office/officeart/2018/2/layout/IconVerticalSolidList"/>
    <dgm:cxn modelId="{EDA1B391-C938-438D-80E2-8B5083E11D0D}" type="presParOf" srcId="{00810421-CDA7-40B1-9A90-438C55361F4F}" destId="{8577A670-1BBB-4C92-B5B2-CB804CFA9F27}" srcOrd="3" destOrd="0" presId="urn:microsoft.com/office/officeart/2018/2/layout/IconVerticalSolidList"/>
    <dgm:cxn modelId="{FADA3867-3147-47C3-BA28-AC04104C59D9}" type="presParOf" srcId="{BDAAEC4C-235B-47ED-934C-975772E4FD35}" destId="{7EE4D228-E7E6-4F5E-9529-C987025FF595}" srcOrd="11" destOrd="0" presId="urn:microsoft.com/office/officeart/2018/2/layout/IconVerticalSolidList"/>
    <dgm:cxn modelId="{AC5FA38B-55D2-44B0-8FD4-2ECF6B2454EE}" type="presParOf" srcId="{BDAAEC4C-235B-47ED-934C-975772E4FD35}" destId="{A0C614F0-F23E-4CB1-A7DF-30276C926393}" srcOrd="12" destOrd="0" presId="urn:microsoft.com/office/officeart/2018/2/layout/IconVerticalSolidList"/>
    <dgm:cxn modelId="{750B2C0A-4EE9-49D3-ACE2-EB922DD67B4A}" type="presParOf" srcId="{A0C614F0-F23E-4CB1-A7DF-30276C926393}" destId="{F919AF7E-F619-4125-8E36-651B73BD0666}" srcOrd="0" destOrd="0" presId="urn:microsoft.com/office/officeart/2018/2/layout/IconVerticalSolidList"/>
    <dgm:cxn modelId="{DF1C01DA-0C61-488F-A403-D6EA3CAAC36E}" type="presParOf" srcId="{A0C614F0-F23E-4CB1-A7DF-30276C926393}" destId="{7AFB638C-89FE-402C-9FF3-43F93F9D2B3B}" srcOrd="1" destOrd="0" presId="urn:microsoft.com/office/officeart/2018/2/layout/IconVerticalSolidList"/>
    <dgm:cxn modelId="{F5CC0DA7-EE36-4EB9-BE4B-D5C5A0FEBB5A}" type="presParOf" srcId="{A0C614F0-F23E-4CB1-A7DF-30276C926393}" destId="{B783244B-5DBB-4589-9954-2EDF1E7A62FB}" srcOrd="2" destOrd="0" presId="urn:microsoft.com/office/officeart/2018/2/layout/IconVerticalSolidList"/>
    <dgm:cxn modelId="{20614E08-A9FA-407A-9FA4-7567812CB761}" type="presParOf" srcId="{A0C614F0-F23E-4CB1-A7DF-30276C926393}" destId="{933CFE2A-1FAA-4D5B-9FE0-CFC720EFAC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13240-7CC1-4C6F-9AD5-869948E64CB4}">
      <dsp:nvSpPr>
        <dsp:cNvPr id="0" name=""/>
        <dsp:cNvSpPr/>
      </dsp:nvSpPr>
      <dsp:spPr>
        <a:xfrm>
          <a:off x="0" y="376"/>
          <a:ext cx="10932545" cy="5186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8FC93-441A-49B4-BCA2-DDBAABC86DEB}">
      <dsp:nvSpPr>
        <dsp:cNvPr id="0" name=""/>
        <dsp:cNvSpPr/>
      </dsp:nvSpPr>
      <dsp:spPr>
        <a:xfrm>
          <a:off x="156902" y="117081"/>
          <a:ext cx="285277" cy="2852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C32FE-2F14-47A9-9F80-E74604181F27}">
      <dsp:nvSpPr>
        <dsp:cNvPr id="0" name=""/>
        <dsp:cNvSpPr/>
      </dsp:nvSpPr>
      <dsp:spPr>
        <a:xfrm>
          <a:off x="599082" y="376"/>
          <a:ext cx="10333462" cy="51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4" tIns="54894" rIns="54894" bIns="548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Raleway" pitchFamily="2" charset="0"/>
            </a:rPr>
            <a:t>What is Kruskal’s Algorithm?</a:t>
          </a:r>
          <a:endParaRPr lang="en-US" sz="1600" kern="1200" dirty="0">
            <a:latin typeface="Raleway" pitchFamily="2" charset="0"/>
          </a:endParaRPr>
        </a:p>
      </dsp:txBody>
      <dsp:txXfrm>
        <a:off x="599082" y="376"/>
        <a:ext cx="10333462" cy="518686"/>
      </dsp:txXfrm>
    </dsp:sp>
    <dsp:sp modelId="{BDE8C48D-78D3-404F-B83F-F2C670E849B1}">
      <dsp:nvSpPr>
        <dsp:cNvPr id="0" name=""/>
        <dsp:cNvSpPr/>
      </dsp:nvSpPr>
      <dsp:spPr>
        <a:xfrm>
          <a:off x="0" y="648734"/>
          <a:ext cx="10932545" cy="5186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BC1D0-B42F-47D9-957F-5FE6C1C274C4}">
      <dsp:nvSpPr>
        <dsp:cNvPr id="0" name=""/>
        <dsp:cNvSpPr/>
      </dsp:nvSpPr>
      <dsp:spPr>
        <a:xfrm>
          <a:off x="156902" y="765438"/>
          <a:ext cx="285277" cy="2852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229CB-1105-4506-99CD-C683DEA41C19}">
      <dsp:nvSpPr>
        <dsp:cNvPr id="0" name=""/>
        <dsp:cNvSpPr/>
      </dsp:nvSpPr>
      <dsp:spPr>
        <a:xfrm>
          <a:off x="599082" y="648734"/>
          <a:ext cx="10333462" cy="51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4" tIns="54894" rIns="54894" bIns="548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Raleway" pitchFamily="2" charset="0"/>
            </a:rPr>
            <a:t>A greedy algorithm used to find a minimum spanning tree (MST) for a weighted undirected graph.</a:t>
          </a:r>
          <a:endParaRPr lang="en-US" sz="1600" kern="1200" dirty="0">
            <a:latin typeface="Raleway" pitchFamily="2" charset="0"/>
          </a:endParaRPr>
        </a:p>
      </dsp:txBody>
      <dsp:txXfrm>
        <a:off x="599082" y="648734"/>
        <a:ext cx="10333462" cy="518686"/>
      </dsp:txXfrm>
    </dsp:sp>
    <dsp:sp modelId="{B308D8C0-0D96-4D48-9478-9EF053ED2CFF}">
      <dsp:nvSpPr>
        <dsp:cNvPr id="0" name=""/>
        <dsp:cNvSpPr/>
      </dsp:nvSpPr>
      <dsp:spPr>
        <a:xfrm>
          <a:off x="0" y="1297091"/>
          <a:ext cx="10932545" cy="5186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4E94F-ABAF-4222-9503-434E0049F3BA}">
      <dsp:nvSpPr>
        <dsp:cNvPr id="0" name=""/>
        <dsp:cNvSpPr/>
      </dsp:nvSpPr>
      <dsp:spPr>
        <a:xfrm>
          <a:off x="156902" y="1413796"/>
          <a:ext cx="285277" cy="2852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9283F-03AD-4F57-BD4A-82DB82C674E5}">
      <dsp:nvSpPr>
        <dsp:cNvPr id="0" name=""/>
        <dsp:cNvSpPr/>
      </dsp:nvSpPr>
      <dsp:spPr>
        <a:xfrm>
          <a:off x="599082" y="1297091"/>
          <a:ext cx="10333462" cy="51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4" tIns="54894" rIns="54894" bIns="548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Raleway" pitchFamily="2" charset="0"/>
            </a:rPr>
            <a:t>Connects all vertices with the minimal possible total edge weight without forming cycles.</a:t>
          </a:r>
          <a:endParaRPr lang="en-US" sz="1600" kern="1200" dirty="0">
            <a:latin typeface="Raleway" pitchFamily="2" charset="0"/>
          </a:endParaRPr>
        </a:p>
      </dsp:txBody>
      <dsp:txXfrm>
        <a:off x="599082" y="1297091"/>
        <a:ext cx="10333462" cy="518686"/>
      </dsp:txXfrm>
    </dsp:sp>
    <dsp:sp modelId="{CAFD1AEB-D528-474F-91F4-00961D26F611}">
      <dsp:nvSpPr>
        <dsp:cNvPr id="0" name=""/>
        <dsp:cNvSpPr/>
      </dsp:nvSpPr>
      <dsp:spPr>
        <a:xfrm>
          <a:off x="0" y="1945449"/>
          <a:ext cx="10932545" cy="5186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7C44C-F88F-4C1B-8003-C94408C6B9F8}">
      <dsp:nvSpPr>
        <dsp:cNvPr id="0" name=""/>
        <dsp:cNvSpPr/>
      </dsp:nvSpPr>
      <dsp:spPr>
        <a:xfrm>
          <a:off x="156902" y="2062153"/>
          <a:ext cx="285277" cy="2852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56C8A-9276-4F8A-A38B-2A7DCFEAFB36}">
      <dsp:nvSpPr>
        <dsp:cNvPr id="0" name=""/>
        <dsp:cNvSpPr/>
      </dsp:nvSpPr>
      <dsp:spPr>
        <a:xfrm>
          <a:off x="599082" y="1945449"/>
          <a:ext cx="10333462" cy="51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4" tIns="54894" rIns="54894" bIns="548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Raleway" pitchFamily="2" charset="0"/>
            </a:rPr>
            <a:t>General Applications:</a:t>
          </a:r>
          <a:endParaRPr lang="en-US" sz="1600" kern="1200" dirty="0">
            <a:latin typeface="Raleway" pitchFamily="2" charset="0"/>
          </a:endParaRPr>
        </a:p>
      </dsp:txBody>
      <dsp:txXfrm>
        <a:off x="599082" y="1945449"/>
        <a:ext cx="10333462" cy="518686"/>
      </dsp:txXfrm>
    </dsp:sp>
    <dsp:sp modelId="{1C7EBF06-0EC6-468E-A838-AEDC51B9E1FA}">
      <dsp:nvSpPr>
        <dsp:cNvPr id="0" name=""/>
        <dsp:cNvSpPr/>
      </dsp:nvSpPr>
      <dsp:spPr>
        <a:xfrm>
          <a:off x="0" y="2593807"/>
          <a:ext cx="10932545" cy="5186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EADCD-3BAE-4CA7-A579-8272C18656DC}">
      <dsp:nvSpPr>
        <dsp:cNvPr id="0" name=""/>
        <dsp:cNvSpPr/>
      </dsp:nvSpPr>
      <dsp:spPr>
        <a:xfrm>
          <a:off x="156902" y="2710511"/>
          <a:ext cx="285277" cy="2852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58576-D0AF-4BB1-AA7E-BCDDE7AB8649}">
      <dsp:nvSpPr>
        <dsp:cNvPr id="0" name=""/>
        <dsp:cNvSpPr/>
      </dsp:nvSpPr>
      <dsp:spPr>
        <a:xfrm>
          <a:off x="599082" y="2593807"/>
          <a:ext cx="10333462" cy="51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4" tIns="54894" rIns="54894" bIns="548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Raleway" pitchFamily="2" charset="0"/>
            </a:rPr>
            <a:t>Transportation Networks: Efficient road, rail, or cable network design.</a:t>
          </a:r>
          <a:endParaRPr lang="en-US" sz="1600" kern="1200" dirty="0">
            <a:latin typeface="Raleway" pitchFamily="2" charset="0"/>
          </a:endParaRPr>
        </a:p>
      </dsp:txBody>
      <dsp:txXfrm>
        <a:off x="599082" y="2593807"/>
        <a:ext cx="10333462" cy="518686"/>
      </dsp:txXfrm>
    </dsp:sp>
    <dsp:sp modelId="{DEDBE6D5-5939-4A0A-802B-737868E89B74}">
      <dsp:nvSpPr>
        <dsp:cNvPr id="0" name=""/>
        <dsp:cNvSpPr/>
      </dsp:nvSpPr>
      <dsp:spPr>
        <a:xfrm>
          <a:off x="0" y="3242164"/>
          <a:ext cx="10932545" cy="5186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B3E13-647B-4501-AF28-2340AD5D2D3B}">
      <dsp:nvSpPr>
        <dsp:cNvPr id="0" name=""/>
        <dsp:cNvSpPr/>
      </dsp:nvSpPr>
      <dsp:spPr>
        <a:xfrm>
          <a:off x="156902" y="3358868"/>
          <a:ext cx="285277" cy="28527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7A670-1BBB-4C92-B5B2-CB804CFA9F27}">
      <dsp:nvSpPr>
        <dsp:cNvPr id="0" name=""/>
        <dsp:cNvSpPr/>
      </dsp:nvSpPr>
      <dsp:spPr>
        <a:xfrm>
          <a:off x="599082" y="3242164"/>
          <a:ext cx="10333462" cy="51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4" tIns="54894" rIns="54894" bIns="548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Raleway" pitchFamily="2" charset="0"/>
            </a:rPr>
            <a:t>Communication Networks: Optimal network cabling and wireless connectivity.</a:t>
          </a:r>
          <a:endParaRPr lang="en-US" sz="1600" kern="1200" dirty="0">
            <a:latin typeface="Raleway" pitchFamily="2" charset="0"/>
          </a:endParaRPr>
        </a:p>
      </dsp:txBody>
      <dsp:txXfrm>
        <a:off x="599082" y="3242164"/>
        <a:ext cx="10333462" cy="518686"/>
      </dsp:txXfrm>
    </dsp:sp>
    <dsp:sp modelId="{F919AF7E-F619-4125-8E36-651B73BD0666}">
      <dsp:nvSpPr>
        <dsp:cNvPr id="0" name=""/>
        <dsp:cNvSpPr/>
      </dsp:nvSpPr>
      <dsp:spPr>
        <a:xfrm>
          <a:off x="0" y="3890522"/>
          <a:ext cx="10932545" cy="5186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B638C-89FE-402C-9FF3-43F93F9D2B3B}">
      <dsp:nvSpPr>
        <dsp:cNvPr id="0" name=""/>
        <dsp:cNvSpPr/>
      </dsp:nvSpPr>
      <dsp:spPr>
        <a:xfrm>
          <a:off x="156902" y="4007226"/>
          <a:ext cx="285277" cy="28527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CFE2A-1FAA-4D5B-9FE0-CFC720EFACCA}">
      <dsp:nvSpPr>
        <dsp:cNvPr id="0" name=""/>
        <dsp:cNvSpPr/>
      </dsp:nvSpPr>
      <dsp:spPr>
        <a:xfrm>
          <a:off x="599082" y="3890522"/>
          <a:ext cx="10333462" cy="51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4" tIns="54894" rIns="54894" bIns="548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Raleway" pitchFamily="2" charset="0"/>
            </a:rPr>
            <a:t>Cluster Analysis: Grouping closely related data points in data science and AI applications.</a:t>
          </a:r>
          <a:endParaRPr lang="en-US" sz="1600" kern="1200" dirty="0">
            <a:latin typeface="Raleway" pitchFamily="2" charset="0"/>
          </a:endParaRPr>
        </a:p>
      </dsp:txBody>
      <dsp:txXfrm>
        <a:off x="599082" y="3890522"/>
        <a:ext cx="10333462" cy="518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27E35-30D6-452C-8762-75FFEE0825BD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3C355-6BF6-46C8-B638-62CA1AE15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1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8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29C9B-25D7-BBC3-0DD8-BB24CC15E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D0C158-5AF3-5DBB-EEB5-ADCBE940D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DA2739-15D1-161A-AC46-55C22D088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A7F0-F4F7-0728-A01B-388A188A5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90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561C5-BDD2-0637-DEE2-B6CC9EDC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CE78F-DDFC-D8E4-3904-606F972ED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B0CC6-DAB5-F4D3-29DE-24C35F264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5C992-8FDA-A3D8-C61F-72B5E523E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8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CF3BA-CE7B-44AC-A2A7-084FEF8F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C4E2DD-530C-70E1-005E-FD4ACB2EC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8174C-A357-B210-E0C0-FFDD1FF86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D15A5-38FE-BBDA-E278-331AFF302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19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32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1BA9B-B1D2-94F8-D036-F4C045C7B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BE434-9E04-3E49-0F9C-C6BD0CD6B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5C202E-9F3D-44F1-7D2E-086D4238F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5919B-7A14-BDDE-54C0-C71766C37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98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7CFC-C239-AF38-B6EA-A071060EB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7A1DE-0247-0555-3EBF-2EEA39480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520B14-43FB-360B-7765-64920B724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92EDE-1FA4-BB66-3652-80C69CD39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4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00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24B54-16E2-3BC5-DB59-7C047C481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77B24D-80F3-6DEF-E019-2638342E9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2DC47-E665-E148-0812-91BF79005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18A35-1708-1848-B6CE-945FD5DC13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64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9D77E-9CE4-2237-5D6E-5EFAE1704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F3E78-9017-7F21-289C-2852ADD30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AB524-1052-690F-9333-B3B590BBC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5E827-1945-6D57-1D3F-30A906D325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FC991-417C-AE90-710A-DB297543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27CBE-7D27-1E3F-3C35-C72E91DB6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A905C-1852-A595-1141-414CC0F61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F485A-DF5A-6690-5F88-67E496AB8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93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2F795-3BEB-61BA-9F28-1E8ADB8E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C8FC4-C8E7-2145-3D0F-1C0422FA6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D2FED-20B8-9674-F7A9-D27BBAAAF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706D0-4049-793E-E237-D447F7286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34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C4EA6-243B-8463-AEEE-925AE30E3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00E4B-3230-7B97-D2A2-7B590860E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DBAD8-3AA0-F02B-25F7-FC9E98826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DE590-C00D-8DC9-4999-B522C288D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9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AEABD-E5C9-E3B4-8080-B8969B2F9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CEEF9-1001-E004-AAEE-15807EA8F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F1631-AA29-F91A-4802-5BCC30467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198F5-CC1E-AAA9-329B-E68093DB0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4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A38A-3FDC-E726-80AB-5B0826565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546AF-A65E-5C63-F3D6-78D305B35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9BA9DC-D6C5-BC8A-913D-A8078E808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D4BCE-A5B5-73BB-5827-D0F6EBD13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966FE-0D8B-9E63-C6D5-CA4516CF8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5187D-A7EA-A772-426C-1DE2C0F20C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CDA6D-6AA1-B80E-7830-B8631C3D9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FD5EF-802B-13BA-68A6-09E64EB815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0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B2865-7E0F-DBFB-9406-BE071C373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22EC8-4616-4B07-31B9-34ED46609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B7FCA-A7F5-7B1D-08D3-7EE070BF6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A3D69-10E9-F67F-BD75-DB37C7A2C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59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A0EED-5234-F1CD-AF19-F878758F5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D3A39-B3E3-9B36-CCAD-9B7E65B2F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920F0-4168-10FA-780B-025F9739A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5BF18-976E-C5E8-855A-442B3BA997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0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DCF4F-D36F-E6A9-AACC-82A48B1C0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17572-668B-541E-3B64-9C0162E0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220C17-CC3A-B853-29EF-2E2F85A77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391CE-536C-9523-EFC2-50372703E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9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4792B-93D4-501C-1255-674027BE6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BBB97-8D62-E0A6-5CC7-A707C6C67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785CB-BAD3-76DD-6E3C-46B0730F6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48C0D-B52B-D8E4-2587-F5777B083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3C355-6BF6-46C8-B638-62CA1AE15E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78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5588-EF83-36F1-6F7F-1833F47F6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97D0D-CDD8-FD5B-890F-6B06C55D4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10360-A974-6CE2-E59A-E427AB08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8436E-E78F-1EE4-34A7-289FC9CB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A57F-30CC-7B01-80A9-04B83B7D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8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6E55-7CC4-8945-7B99-D22EB395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19F3D-47F2-372F-3AFB-1D3A0C127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BEA2-DDD1-4788-EFB4-8347BD142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759A6-CB9F-63A3-955C-2BA4849E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591BC-9129-606C-16AA-1A6B8E48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78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49742-6888-6C3C-D47D-F6F2BBE08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6B78-FD01-FC62-EF68-096CFB6D1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25F20-E446-5110-5E9B-ACD896CA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312D8-F55F-549A-A074-083BD3DB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6F68D-A7CD-1CC7-AF15-79C52D2B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2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B20A-F71D-2BF3-CDBF-A4E7ED10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88E1-1F49-7B64-DCF9-3A52B5B11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34D7F-6291-3C15-29FE-A3891FF3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AC458-7C59-6875-F63B-119B6939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926F0-2584-DE04-95A9-3E0682F1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0DDF-B995-4573-D514-E6F63AB5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3F749-87C1-A474-B028-C57252FB0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608E0-9900-135B-DA8F-CAB1F0E79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674C2-D824-3A7A-23EC-9B49260C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9428A-FDD0-006C-06E2-B614252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4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3E25-E85B-0AA4-99CC-FD0F17BD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7AA4-AAB2-B5E2-8EFF-2E422FDCF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468C7-637F-D5F3-ABD4-384663C20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7598-A330-6EFC-E5BA-ADABED41D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9D951-8380-AE42-0049-05B8AB72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D48DC-A7D1-F55F-2498-39DBCBD3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3597-81BC-500B-5CCB-E5693476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505F4-AA3B-3971-013A-2E8D10084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24688-376F-9E0F-67EC-C6025442E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2665D-9472-70FC-4E8B-39B49344A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9EBD4-2F96-F930-FE54-D1EFF4AFC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19671-F85A-7130-06EB-7AF1B603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8EB20-E51B-CA31-CBAD-5079FA39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6DFD6-51EF-D0C5-158B-12F26603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6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0473-EC65-BE26-1215-4F4445CD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8A31DA-C4E5-E7E7-BD79-0D6E0925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260D5-722B-E4A5-038C-1BC909226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9CD79-410B-DF64-AF75-4EE80002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33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71691-43F5-CECA-E4C8-67DF8F374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B7768-7A9C-700B-EDB0-0AAB5BF5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A0746-4537-FEED-E9D2-42C00B74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4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6D06-2580-A334-BE96-45518E08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3032-794D-C44A-DFD4-5C9A0CE4B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A3F66-D3A6-A61F-39F3-483907CB2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645F-BFAA-D655-1A91-DD3564F1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22935-90D3-FF1F-6848-DAEC7C9E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6623D-E62E-DC3E-0114-975D0A9EB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4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B843-8B83-EA7B-7A28-C433B046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D5C332-DB32-2E21-B4B3-513A4C4A9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427D8-9DA9-8F1C-BFB7-ED5320557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1F0B6-5FBD-1E0B-5574-8DEFC60B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60C53-E5C0-784A-F3F2-0A889342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687EB-C54E-D895-30FF-C73C519E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C20FA-7694-F4AA-5FB5-D751B535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B421F-41B0-7132-0E05-1F4AAAB14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334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B0DF6-B0CA-5F5A-A4C3-4429F3361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4AB0A-61A6-4EB7-8ECC-C2CAE83FD87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2B744-EF34-2212-A098-275F2146F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1C8ED-628F-7C8A-C15C-7C6093543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AB82A-02A2-450C-9332-D25B21E9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08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tx1"/>
          </a:solidFill>
          <a:latin typeface="Raleway ExtraLight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 ExtraBol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7.svg"/><Relationship Id="rId12" Type="http://schemas.openxmlformats.org/officeDocument/2006/relationships/image" Target="../media/image3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3.sv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9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8.sv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svg"/><Relationship Id="rId9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2.svg"/><Relationship Id="rId5" Type="http://schemas.openxmlformats.org/officeDocument/2006/relationships/image" Target="../media/image13.jpeg"/><Relationship Id="rId10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15.jpeg"/><Relationship Id="rId10" Type="http://schemas.openxmlformats.org/officeDocument/2006/relationships/image" Target="../media/image9.png"/><Relationship Id="rId4" Type="http://schemas.openxmlformats.org/officeDocument/2006/relationships/image" Target="../media/image14.jpe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15.jpeg"/><Relationship Id="rId10" Type="http://schemas.openxmlformats.org/officeDocument/2006/relationships/image" Target="../media/image9.png"/><Relationship Id="rId4" Type="http://schemas.openxmlformats.org/officeDocument/2006/relationships/image" Target="../media/image14.jpe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tx1">
                <a:lumMod val="65000"/>
                <a:lumOff val="35000"/>
              </a:schemeClr>
            </a:gs>
            <a:gs pos="44000">
              <a:schemeClr val="bg1">
                <a:lumMod val="65000"/>
                <a:alpha val="61000"/>
              </a:schemeClr>
            </a:gs>
            <a:gs pos="80000">
              <a:schemeClr val="tx1">
                <a:lumMod val="85000"/>
                <a:lumOff val="15000"/>
                <a:alpha val="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2CACA6-A7D3-140A-3278-377665F7D8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67"/>
          </a:xfrm>
          <a:prstGeom prst="rect">
            <a:avLst/>
          </a:prstGeom>
          <a:gradFill flip="none" rotWithShape="1">
            <a:gsLst>
              <a:gs pos="1000">
                <a:srgbClr val="0B1015">
                  <a:alpha val="0"/>
                </a:srgbClr>
              </a:gs>
              <a:gs pos="45000">
                <a:schemeClr val="bg1">
                  <a:lumMod val="65000"/>
                  <a:alpha val="61000"/>
                </a:schemeClr>
              </a:gs>
              <a:gs pos="8000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effectLst>
            <a:outerShdw dist="50800" dir="5400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1C783C-C51F-21CB-0346-67176969BF17}"/>
              </a:ext>
            </a:extLst>
          </p:cNvPr>
          <p:cNvSpPr/>
          <p:nvPr/>
        </p:nvSpPr>
        <p:spPr>
          <a:xfrm>
            <a:off x="0" y="2669699"/>
            <a:ext cx="12192000" cy="4259179"/>
          </a:xfrm>
          <a:prstGeom prst="rect">
            <a:avLst/>
          </a:prstGeom>
          <a:gradFill>
            <a:gsLst>
              <a:gs pos="0">
                <a:schemeClr val="tx1">
                  <a:alpha val="0"/>
                  <a:lumMod val="0"/>
                </a:schemeClr>
              </a:gs>
              <a:gs pos="59000">
                <a:schemeClr val="tx1">
                  <a:lumMod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ED645-0AD7-DBE1-8D91-41C244454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183" y="5358670"/>
            <a:ext cx="10183633" cy="137180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latin typeface="Raleway Thin" pitchFamily="2" charset="0"/>
              </a:rPr>
              <a:t>MST Algorithm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BF1D31-E4F2-7F0A-DC1E-D376040FCE82}"/>
              </a:ext>
            </a:extLst>
          </p:cNvPr>
          <p:cNvSpPr txBox="1">
            <a:spLocks/>
          </p:cNvSpPr>
          <p:nvPr/>
        </p:nvSpPr>
        <p:spPr>
          <a:xfrm>
            <a:off x="-177583" y="4859354"/>
            <a:ext cx="9144000" cy="9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9970F"/>
                </a:solidFill>
                <a:latin typeface="Raleway ExtraBold" pitchFamily="2" charset="0"/>
                <a:cs typeface="ScriptC" panose="00000400000000000000" pitchFamily="2" charset="0"/>
              </a:rPr>
              <a:t>Kruskal’s</a:t>
            </a:r>
          </a:p>
        </p:txBody>
      </p:sp>
    </p:spTree>
    <p:extLst>
      <p:ext uri="{BB962C8B-B14F-4D97-AF65-F5344CB8AC3E}">
        <p14:creationId xmlns:p14="http://schemas.microsoft.com/office/powerpoint/2010/main" val="208634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ADFCD-69B0-CEC9-6F40-DBF276CDA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6810-B9AD-0E47-F5C6-2DA170CD5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6965" y="778408"/>
            <a:ext cx="10183633" cy="137180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latin typeface="Raleway Thin" pitchFamily="2" charset="0"/>
              </a:rPr>
              <a:t>MST Algorithm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398BCE-EB03-344F-2CCB-1587D188344C}"/>
              </a:ext>
            </a:extLst>
          </p:cNvPr>
          <p:cNvSpPr txBox="1">
            <a:spLocks/>
          </p:cNvSpPr>
          <p:nvPr/>
        </p:nvSpPr>
        <p:spPr>
          <a:xfrm>
            <a:off x="-2138731" y="279092"/>
            <a:ext cx="9144000" cy="9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9970F"/>
                </a:solidFill>
                <a:latin typeface="Raleway ExtraBold" pitchFamily="2" charset="0"/>
                <a:cs typeface="ScriptC" panose="00000400000000000000" pitchFamily="2" charset="0"/>
              </a:rPr>
              <a:t>Kruskal’s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87E11-CDBA-64A1-F2F3-03224F6C9C16}"/>
              </a:ext>
            </a:extLst>
          </p:cNvPr>
          <p:cNvSpPr txBox="1"/>
          <p:nvPr/>
        </p:nvSpPr>
        <p:spPr>
          <a:xfrm>
            <a:off x="2392353" y="2021309"/>
            <a:ext cx="30475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GB" sz="4000" b="1" dirty="0">
                <a:solidFill>
                  <a:schemeClr val="accent1"/>
                </a:solidFill>
                <a:latin typeface="Raleway" pitchFamily="2" charset="0"/>
              </a:rPr>
              <a:t>Overview</a:t>
            </a:r>
            <a:endParaRPr lang="en-US" sz="36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57964-A560-351C-7EF6-3DD1D19C5752}"/>
              </a:ext>
            </a:extLst>
          </p:cNvPr>
          <p:cNvSpPr txBox="1"/>
          <p:nvPr/>
        </p:nvSpPr>
        <p:spPr>
          <a:xfrm>
            <a:off x="678925" y="2822195"/>
            <a:ext cx="7184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600" spc="600" dirty="0">
                <a:ea typeface="+mn-lt"/>
                <a:cs typeface="+mn-lt"/>
              </a:rPr>
              <a:t>Algorithm Steps:</a:t>
            </a:r>
            <a:endParaRPr lang="en-GB" sz="3600" spc="6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68A582-7FDF-A80F-8EA2-8CF7BBFD14C0}"/>
              </a:ext>
            </a:extLst>
          </p:cNvPr>
          <p:cNvGrpSpPr/>
          <p:nvPr/>
        </p:nvGrpSpPr>
        <p:grpSpPr>
          <a:xfrm>
            <a:off x="764326" y="4843038"/>
            <a:ext cx="3145979" cy="1418307"/>
            <a:chOff x="571778" y="4813718"/>
            <a:chExt cx="3145979" cy="1418307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9E622A55-796B-BFB2-037B-A390EEB75DE7}"/>
                </a:ext>
              </a:extLst>
            </p:cNvPr>
            <p:cNvSpPr/>
            <p:nvPr/>
          </p:nvSpPr>
          <p:spPr>
            <a:xfrm rot="5400000">
              <a:off x="1283200" y="4102296"/>
              <a:ext cx="1131303" cy="255414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C819ED-7F39-5F2A-B7FC-71A81EBC78AD}"/>
                </a:ext>
              </a:extLst>
            </p:cNvPr>
            <p:cNvSpPr txBox="1"/>
            <p:nvPr/>
          </p:nvSpPr>
          <p:spPr>
            <a:xfrm>
              <a:off x="802704" y="5031696"/>
              <a:ext cx="291505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dirty="0">
                  <a:latin typeface="Raleway ExtraBold" pitchFamily="2" charset="0"/>
                  <a:ea typeface="+mn-lt"/>
                  <a:cs typeface="+mn-lt"/>
                </a:rPr>
                <a:t>Sort Edges:</a:t>
              </a:r>
              <a:endParaRPr lang="en-GB" dirty="0">
                <a:latin typeface="Raleway ExtraBold" pitchFamily="2" charset="0"/>
              </a:endParaRPr>
            </a:p>
            <a:p>
              <a:pPr marL="0" indent="0">
                <a:buNone/>
              </a:pPr>
              <a:r>
                <a:rPr lang="en-GB" dirty="0">
                  <a:latin typeface="Raleway" pitchFamily="2" charset="0"/>
                  <a:ea typeface="+mn-lt"/>
                  <a:cs typeface="+mn-lt"/>
                </a:rPr>
                <a:t>Sort all edges of the graph in ascending order based on their weights.</a:t>
              </a:r>
              <a:endParaRPr lang="en-GB" dirty="0">
                <a:latin typeface="Raleway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4517E0-1844-2578-7096-5F811A42EA34}"/>
              </a:ext>
            </a:extLst>
          </p:cNvPr>
          <p:cNvGrpSpPr/>
          <p:nvPr/>
        </p:nvGrpSpPr>
        <p:grpSpPr>
          <a:xfrm>
            <a:off x="3539050" y="3779811"/>
            <a:ext cx="2578211" cy="1136007"/>
            <a:chOff x="3541853" y="3929225"/>
            <a:chExt cx="2578211" cy="1136007"/>
          </a:xfrm>
        </p:grpSpPr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9A44413F-30DD-0BAE-A62E-56E21E190510}"/>
                </a:ext>
              </a:extLst>
            </p:cNvPr>
            <p:cNvSpPr/>
            <p:nvPr/>
          </p:nvSpPr>
          <p:spPr>
            <a:xfrm rot="5400000">
              <a:off x="4253275" y="3217803"/>
              <a:ext cx="1131303" cy="255414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-485121"/>
                <a:satOff val="-27976"/>
                <a:lumOff val="2876"/>
                <a:alphaOff val="0"/>
              </a:schemeClr>
            </a:lnRef>
            <a:fillRef idx="1">
              <a:schemeClr val="accent2">
                <a:hueOff val="-485121"/>
                <a:satOff val="-27976"/>
                <a:lumOff val="2876"/>
                <a:alphaOff val="0"/>
              </a:schemeClr>
            </a:fillRef>
            <a:effectRef idx="0">
              <a:schemeClr val="accent2">
                <a:hueOff val="-485121"/>
                <a:satOff val="-27976"/>
                <a:lumOff val="287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EB828D-C279-766A-0BE4-D7CD984AB25B}"/>
                </a:ext>
              </a:extLst>
            </p:cNvPr>
            <p:cNvSpPr txBox="1"/>
            <p:nvPr/>
          </p:nvSpPr>
          <p:spPr>
            <a:xfrm>
              <a:off x="3729789" y="4141902"/>
              <a:ext cx="239027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dirty="0">
                  <a:latin typeface="Raleway ExtraBold" pitchFamily="2" charset="0"/>
                  <a:ea typeface="+mn-lt"/>
                  <a:cs typeface="+mn-lt"/>
                </a:rPr>
                <a:t>Initialize MST:</a:t>
              </a:r>
              <a:endParaRPr lang="en-GB" dirty="0">
                <a:latin typeface="Raleway ExtraBold" pitchFamily="2" charset="0"/>
              </a:endParaRPr>
            </a:p>
            <a:p>
              <a:pPr marL="0" indent="0">
                <a:buNone/>
              </a:pPr>
              <a:r>
                <a:rPr lang="en-GB" dirty="0">
                  <a:latin typeface="Raleway" pitchFamily="2" charset="0"/>
                  <a:ea typeface="+mn-lt"/>
                  <a:cs typeface="+mn-lt"/>
                </a:rPr>
                <a:t>Start with an empty MST set 𝑇.</a:t>
              </a:r>
              <a:endParaRPr lang="en-US" dirty="0">
                <a:latin typeface="Raleway" pitchFamily="2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276298-F451-877D-CD3E-7772B82FB133}"/>
              </a:ext>
            </a:extLst>
          </p:cNvPr>
          <p:cNvGrpSpPr/>
          <p:nvPr/>
        </p:nvGrpSpPr>
        <p:grpSpPr>
          <a:xfrm>
            <a:off x="6313774" y="2822195"/>
            <a:ext cx="2934128" cy="1719078"/>
            <a:chOff x="5760320" y="3122998"/>
            <a:chExt cx="2934128" cy="1719078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0724B66F-C084-DCFC-F6F0-3D65178C8FED}"/>
                </a:ext>
              </a:extLst>
            </p:cNvPr>
            <p:cNvSpPr/>
            <p:nvPr/>
          </p:nvSpPr>
          <p:spPr>
            <a:xfrm rot="5400000">
              <a:off x="6471742" y="2411576"/>
              <a:ext cx="1131303" cy="255414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-970242"/>
                <a:satOff val="-55952"/>
                <a:lumOff val="5752"/>
                <a:alphaOff val="0"/>
              </a:schemeClr>
            </a:lnRef>
            <a:fillRef idx="1">
              <a:schemeClr val="accent2">
                <a:hueOff val="-970242"/>
                <a:satOff val="-55952"/>
                <a:lumOff val="5752"/>
                <a:alphaOff val="0"/>
              </a:schemeClr>
            </a:fillRef>
            <a:effectRef idx="0">
              <a:schemeClr val="accent2">
                <a:hueOff val="-970242"/>
                <a:satOff val="-55952"/>
                <a:lumOff val="57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F241CC-8EE2-382F-19F7-7D5FEB82534C}"/>
                </a:ext>
              </a:extLst>
            </p:cNvPr>
            <p:cNvSpPr txBox="1"/>
            <p:nvPr/>
          </p:nvSpPr>
          <p:spPr>
            <a:xfrm>
              <a:off x="5972320" y="3364748"/>
              <a:ext cx="272212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dirty="0">
                  <a:latin typeface="Raleway ExtraBold" pitchFamily="2" charset="0"/>
                  <a:ea typeface="+mn-lt"/>
                  <a:cs typeface="+mn-lt"/>
                </a:rPr>
                <a:t>Edge Selection:</a:t>
              </a:r>
              <a:endParaRPr lang="en-GB" dirty="0">
                <a:latin typeface="Raleway ExtraBold" pitchFamily="2" charset="0"/>
              </a:endParaRPr>
            </a:p>
            <a:p>
              <a:pPr marL="0" indent="0">
                <a:buNone/>
              </a:pPr>
              <a:r>
                <a:rPr lang="en-GB" dirty="0">
                  <a:latin typeface="Raleway" pitchFamily="2" charset="0"/>
                  <a:ea typeface="+mn-lt"/>
                  <a:cs typeface="+mn-lt"/>
                </a:rPr>
                <a:t>Iterate through the sorted edges, adding each edge to 𝑇 if it does not form a cycle.</a:t>
              </a:r>
              <a:endParaRPr lang="en-GB" dirty="0">
                <a:latin typeface="Raleway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519AB7-0B86-5119-3C86-03A88FCDB110}"/>
              </a:ext>
            </a:extLst>
          </p:cNvPr>
          <p:cNvGrpSpPr/>
          <p:nvPr/>
        </p:nvGrpSpPr>
        <p:grpSpPr>
          <a:xfrm>
            <a:off x="9076027" y="1849409"/>
            <a:ext cx="2762253" cy="2256365"/>
            <a:chOff x="8522573" y="2150212"/>
            <a:chExt cx="2762253" cy="2256365"/>
          </a:xfrm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3ACA8556-C1D0-2A86-C4F6-1626F265B17A}"/>
                </a:ext>
              </a:extLst>
            </p:cNvPr>
            <p:cNvSpPr/>
            <p:nvPr/>
          </p:nvSpPr>
          <p:spPr>
            <a:xfrm rot="5400000">
              <a:off x="9233995" y="1438790"/>
              <a:ext cx="1131303" cy="255414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-1455363"/>
                <a:satOff val="-83928"/>
                <a:lumOff val="8628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22C219-ECE9-9A23-A825-3993A7CAB414}"/>
                </a:ext>
              </a:extLst>
            </p:cNvPr>
            <p:cNvSpPr txBox="1"/>
            <p:nvPr/>
          </p:nvSpPr>
          <p:spPr>
            <a:xfrm>
              <a:off x="8694448" y="2375252"/>
              <a:ext cx="259037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dirty="0">
                  <a:latin typeface="Raleway ExtraBold" pitchFamily="2" charset="0"/>
                  <a:ea typeface="+mn-lt"/>
                  <a:cs typeface="+mn-lt"/>
                </a:rPr>
                <a:t>Cycle Checking (Union-Find):</a:t>
              </a:r>
              <a:endParaRPr lang="en-GB" dirty="0">
                <a:latin typeface="Raleway ExtraBold" pitchFamily="2" charset="0"/>
              </a:endParaRPr>
            </a:p>
            <a:p>
              <a:pPr marL="0" indent="0">
                <a:buNone/>
              </a:pPr>
              <a:r>
                <a:rPr lang="en-GB" dirty="0">
                  <a:latin typeface="Raleway" pitchFamily="2" charset="0"/>
                  <a:ea typeface="+mn-lt"/>
                  <a:cs typeface="+mn-lt"/>
                </a:rPr>
                <a:t>Use a Disjoint-Set (Union-Find) data structure to efficiently detect and avoid cycles.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0C35BAF-4D92-B55A-FABE-530F9A37772B}"/>
              </a:ext>
            </a:extLst>
          </p:cNvPr>
          <p:cNvSpPr/>
          <p:nvPr/>
        </p:nvSpPr>
        <p:spPr>
          <a:xfrm>
            <a:off x="-2803" y="6858000"/>
            <a:ext cx="12192000" cy="69153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latin typeface="Artifakt Element Hair" panose="020B0203050000020004" pitchFamily="34" charset="0"/>
                <a:ea typeface="Artifakt Element Hair" panose="020B0203050000020004" pitchFamily="34" charset="0"/>
              </a:rPr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72239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976F32-6FEB-7927-A628-D47AEFFB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958D-0EEC-F196-487B-93C32F247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6965" y="778408"/>
            <a:ext cx="10183633" cy="137180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latin typeface="Raleway Thin" pitchFamily="2" charset="0"/>
              </a:rPr>
              <a:t>MST Algorithm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767DE5-8232-29AE-DA94-04AA20FA706B}"/>
              </a:ext>
            </a:extLst>
          </p:cNvPr>
          <p:cNvSpPr txBox="1">
            <a:spLocks/>
          </p:cNvSpPr>
          <p:nvPr/>
        </p:nvSpPr>
        <p:spPr>
          <a:xfrm>
            <a:off x="-2138731" y="279092"/>
            <a:ext cx="9144000" cy="9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9970F"/>
                </a:solidFill>
                <a:latin typeface="Raleway ExtraBold" pitchFamily="2" charset="0"/>
                <a:cs typeface="ScriptC" panose="00000400000000000000" pitchFamily="2" charset="0"/>
              </a:rPr>
              <a:t>Kruskal’s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DB7F4-2A19-848A-90C6-5C17C8A6DCB6}"/>
              </a:ext>
            </a:extLst>
          </p:cNvPr>
          <p:cNvSpPr txBox="1"/>
          <p:nvPr/>
        </p:nvSpPr>
        <p:spPr>
          <a:xfrm>
            <a:off x="2392353" y="2021309"/>
            <a:ext cx="30475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GB" sz="4000" b="1" dirty="0">
                <a:solidFill>
                  <a:schemeClr val="accent1"/>
                </a:solidFill>
                <a:latin typeface="Raleway" pitchFamily="2" charset="0"/>
              </a:rPr>
              <a:t>Overview</a:t>
            </a:r>
            <a:endParaRPr lang="en-US" sz="36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F5CC45-ABD4-B457-C146-7FCC0003F7CC}"/>
              </a:ext>
            </a:extLst>
          </p:cNvPr>
          <p:cNvSpPr/>
          <p:nvPr/>
        </p:nvSpPr>
        <p:spPr>
          <a:xfrm>
            <a:off x="0" y="0"/>
            <a:ext cx="12192000" cy="69262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latin typeface="Artifakt Element Hair" panose="020B0203050000020004" pitchFamily="34" charset="0"/>
                <a:ea typeface="Artifakt Element Hair" panose="020B0203050000020004" pitchFamily="34" charset="0"/>
              </a:rPr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1045463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A0A2D-F637-9031-286E-77AB0C0B2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69F8ACF-6B79-2DF3-A64A-6428BE26D27A}"/>
              </a:ext>
            </a:extLst>
          </p:cNvPr>
          <p:cNvSpPr/>
          <p:nvPr/>
        </p:nvSpPr>
        <p:spPr>
          <a:xfrm>
            <a:off x="0" y="0"/>
            <a:ext cx="12192000" cy="21175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latin typeface="Artifakt Element Hair" panose="020B0203050000020004" pitchFamily="34" charset="0"/>
                <a:ea typeface="Artifakt Element Hair" panose="020B0203050000020004" pitchFamily="34" charset="0"/>
              </a:rPr>
              <a:t>Pseudocode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F33D2-2198-23CF-7966-FEA860BF5833}"/>
              </a:ext>
            </a:extLst>
          </p:cNvPr>
          <p:cNvSpPr txBox="1"/>
          <p:nvPr/>
        </p:nvSpPr>
        <p:spPr>
          <a:xfrm>
            <a:off x="604587" y="2599689"/>
            <a:ext cx="101275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1" indent="0">
              <a:buNone/>
            </a:pPr>
            <a:r>
              <a:rPr lang="en-GB" sz="2800" dirty="0">
                <a:solidFill>
                  <a:schemeClr val="bg1"/>
                </a:solidFill>
                <a:latin typeface="Raleway" pitchFamily="2" charset="0"/>
              </a:rPr>
              <a:t>KRUSKAL(G):</a:t>
            </a:r>
          </a:p>
          <a:p>
            <a:pPr marL="228600" lvl="1" indent="0">
              <a:buNone/>
            </a:pPr>
            <a:r>
              <a:rPr lang="en-GB" sz="2800" dirty="0">
                <a:solidFill>
                  <a:schemeClr val="bg1"/>
                </a:solidFill>
                <a:latin typeface="Raleway" pitchFamily="2" charset="0"/>
              </a:rPr>
              <a:t>    MST = empty set</a:t>
            </a:r>
          </a:p>
          <a:p>
            <a:pPr marL="228600" lvl="1" indent="0">
              <a:buNone/>
            </a:pPr>
            <a:r>
              <a:rPr lang="en-GB" sz="2800" dirty="0">
                <a:solidFill>
                  <a:schemeClr val="bg1"/>
                </a:solidFill>
                <a:latin typeface="Raleway" pitchFamily="2" charset="0"/>
              </a:rPr>
              <a:t>    Sort edges of G by ascending weight for each edge (u, v) in sorted edges:</a:t>
            </a:r>
          </a:p>
          <a:p>
            <a:pPr marL="228600" lvl="1" indent="0">
              <a:buNone/>
            </a:pPr>
            <a:endParaRPr lang="en-GB" sz="2800" dirty="0">
              <a:solidFill>
                <a:schemeClr val="bg1"/>
              </a:solidFill>
              <a:latin typeface="Raleway" pitchFamily="2" charset="0"/>
            </a:endParaRPr>
          </a:p>
          <a:p>
            <a:pPr marL="228600" lvl="1" indent="0">
              <a:buNone/>
            </a:pPr>
            <a:r>
              <a:rPr lang="en-GB" sz="2800" dirty="0">
                <a:solidFill>
                  <a:schemeClr val="bg1"/>
                </a:solidFill>
                <a:latin typeface="Raleway" pitchFamily="2" charset="0"/>
              </a:rPr>
              <a:t>        if find(u) ≠ find(v):</a:t>
            </a:r>
          </a:p>
          <a:p>
            <a:pPr marL="228600" lvl="1" indent="0">
              <a:buNone/>
            </a:pPr>
            <a:r>
              <a:rPr lang="en-GB" sz="2800" dirty="0">
                <a:solidFill>
                  <a:schemeClr val="bg1"/>
                </a:solidFill>
                <a:latin typeface="Raleway" pitchFamily="2" charset="0"/>
              </a:rPr>
              <a:t>            MST = MST ∪ {(u, v)}</a:t>
            </a:r>
          </a:p>
          <a:p>
            <a:pPr marL="228600" lvl="1" indent="0">
              <a:buNone/>
            </a:pPr>
            <a:r>
              <a:rPr lang="en-GB" sz="2800" dirty="0">
                <a:solidFill>
                  <a:schemeClr val="bg1"/>
                </a:solidFill>
                <a:latin typeface="Raleway" pitchFamily="2" charset="0"/>
              </a:rPr>
              <a:t>            union(u, v)            </a:t>
            </a:r>
          </a:p>
          <a:p>
            <a:pPr marL="228600" lvl="1" indent="0">
              <a:buNone/>
            </a:pPr>
            <a:r>
              <a:rPr lang="en-GB" sz="2800" dirty="0">
                <a:solidFill>
                  <a:schemeClr val="bg1"/>
                </a:solidFill>
                <a:latin typeface="Raleway" pitchFamily="2" charset="0"/>
              </a:rPr>
              <a:t>    return MST</a:t>
            </a:r>
          </a:p>
        </p:txBody>
      </p:sp>
    </p:spTree>
    <p:extLst>
      <p:ext uri="{BB962C8B-B14F-4D97-AF65-F5344CB8AC3E}">
        <p14:creationId xmlns:p14="http://schemas.microsoft.com/office/powerpoint/2010/main" val="210995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FB9EF-8DF7-FFD1-84A0-7A44D671C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b="1407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6515B-A3CA-888B-3043-3B67F9BCAFC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61000">
                <a:srgbClr val="B3B3B3">
                  <a:alpha val="2000"/>
                </a:srgbClr>
              </a:gs>
              <a:gs pos="0">
                <a:schemeClr val="accent3">
                  <a:lumMod val="0"/>
                  <a:lumOff val="100000"/>
                  <a:alpha val="0"/>
                </a:schemeClr>
              </a:gs>
              <a:gs pos="88000">
                <a:schemeClr val="bg1">
                  <a:lumMod val="75000"/>
                  <a:lumOff val="25000"/>
                  <a:alpha val="9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EEB16-C1FE-8296-73DF-32A3651709F2}"/>
              </a:ext>
            </a:extLst>
          </p:cNvPr>
          <p:cNvSpPr txBox="1"/>
          <p:nvPr/>
        </p:nvSpPr>
        <p:spPr>
          <a:xfrm>
            <a:off x="272716" y="5181418"/>
            <a:ext cx="11646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dirty="0">
                <a:latin typeface="Raleway ExtraLight" pitchFamily="2" charset="0"/>
                <a:ea typeface="+mj-lt"/>
                <a:cs typeface="+mj-lt"/>
              </a:rPr>
              <a:t>Mathematical Foundations</a:t>
            </a:r>
            <a:endParaRPr lang="en-US" sz="7200" dirty="0">
              <a:latin typeface="Raleway ExtraLigh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C2921-468A-69C1-3761-5E5163D22E81}"/>
              </a:ext>
            </a:extLst>
          </p:cNvPr>
          <p:cNvSpPr txBox="1"/>
          <p:nvPr/>
        </p:nvSpPr>
        <p:spPr>
          <a:xfrm>
            <a:off x="697833" y="7019788"/>
            <a:ext cx="101546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dirty="0">
                <a:latin typeface="Raleway" pitchFamily="2" charset="0"/>
                <a:ea typeface="+mn-lt"/>
                <a:cs typeface="+mn-lt"/>
              </a:rPr>
              <a:t>Graph (G):</a:t>
            </a:r>
            <a:endParaRPr lang="en-GB" sz="28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2000" dirty="0">
                <a:latin typeface="Raleway" pitchFamily="2" charset="0"/>
                <a:ea typeface="+mn-lt"/>
                <a:cs typeface="+mn-lt"/>
              </a:rPr>
              <a:t>  Composed of vertices (V) and edges (E), denoted as G = (V, E).</a:t>
            </a:r>
            <a:endParaRPr lang="en-GB" sz="2000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2000" dirty="0">
                <a:latin typeface="Raleway" pitchFamily="2" charset="0"/>
                <a:ea typeface="+mn-lt"/>
                <a:cs typeface="+mn-lt"/>
              </a:rPr>
              <a:t>  Weighted Graph: Each edge e ∈  E has a numerical weight representing cost, distance, or other measures</a:t>
            </a:r>
            <a:endParaRPr lang="en-GB" sz="2000" dirty="0"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A84E0-B9E6-FC37-19F9-0397364F0E1E}"/>
              </a:ext>
            </a:extLst>
          </p:cNvPr>
          <p:cNvSpPr txBox="1"/>
          <p:nvPr/>
        </p:nvSpPr>
        <p:spPr>
          <a:xfrm>
            <a:off x="697833" y="8635403"/>
            <a:ext cx="7664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Connected Graph: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A graph where there's a path between every pair of vertices.</a:t>
            </a:r>
            <a:endParaRPr lang="en-GB" sz="2400" dirty="0">
              <a:latin typeface="Raleway" pitchFamily="2" charset="0"/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6D4B7-59FA-61DA-C689-5FDFD3D9E8EF}"/>
              </a:ext>
            </a:extLst>
          </p:cNvPr>
          <p:cNvSpPr txBox="1"/>
          <p:nvPr/>
        </p:nvSpPr>
        <p:spPr>
          <a:xfrm>
            <a:off x="697833" y="9663396"/>
            <a:ext cx="6172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Undirected Graph: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Edges have no direction (connections go both ways).</a:t>
            </a:r>
            <a:endParaRPr lang="en-GB" sz="1800" dirty="0">
              <a:latin typeface="Ralew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F5A47-D1B1-FF62-BE64-A9C4465ADDEE}"/>
              </a:ext>
            </a:extLst>
          </p:cNvPr>
          <p:cNvSpPr txBox="1"/>
          <p:nvPr/>
        </p:nvSpPr>
        <p:spPr>
          <a:xfrm>
            <a:off x="697832" y="10691389"/>
            <a:ext cx="776036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Minimum Spanning Tree (MST):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A spanning tree of a weighted, undirected, connected graph that: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 Connects all vertices.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 Has no cycles.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 Has the minimal possible total weight among all possible spanning trees.</a:t>
            </a:r>
            <a:endParaRPr lang="en-GB" sz="1800" dirty="0">
              <a:latin typeface="Raleway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9175ED-1F9B-23F2-DDB0-236633F700CD}"/>
              </a:ext>
            </a:extLst>
          </p:cNvPr>
          <p:cNvGrpSpPr/>
          <p:nvPr/>
        </p:nvGrpSpPr>
        <p:grpSpPr>
          <a:xfrm>
            <a:off x="1482893" y="12661010"/>
            <a:ext cx="6093994" cy="1092892"/>
            <a:chOff x="1465006" y="7075559"/>
            <a:chExt cx="6093994" cy="1092892"/>
          </a:xfrm>
        </p:grpSpPr>
        <p:pic>
          <p:nvPicPr>
            <p:cNvPr id="16" name="Picture 15" descr="A close-up of a symbol&#10;&#10;AI-generated content may be incorrect.">
              <a:extLst>
                <a:ext uri="{FF2B5EF4-FFF2-40B4-BE49-F238E27FC236}">
                  <a16:creationId xmlns:a16="http://schemas.microsoft.com/office/drawing/2014/main" id="{A322E0D1-1369-ED8D-DF91-E2F8B4E9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86278" y="7075559"/>
              <a:ext cx="4272722" cy="109289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109142-3B7A-92F2-3854-6021F3F70648}"/>
                </a:ext>
              </a:extLst>
            </p:cNvPr>
            <p:cNvSpPr txBox="1"/>
            <p:nvPr/>
          </p:nvSpPr>
          <p:spPr>
            <a:xfrm>
              <a:off x="1465006" y="7360395"/>
              <a:ext cx="60939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2800" dirty="0">
                  <a:latin typeface="Raleway" pitchFamily="2" charset="0"/>
                </a:rPr>
                <a:t>Formally</a:t>
              </a:r>
              <a:r>
                <a:rPr lang="en-GB" sz="2800" dirty="0"/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95119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5E161-074D-A055-0FE8-4576A1D96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9A024-3653-CA2D-E42E-C1BF0F210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b="43754"/>
          <a:stretch/>
        </p:blipFill>
        <p:spPr>
          <a:xfrm>
            <a:off x="0" y="-2002851"/>
            <a:ext cx="12192000" cy="41444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2EFDC5-75CE-D881-4976-C238DCC55A22}"/>
              </a:ext>
            </a:extLst>
          </p:cNvPr>
          <p:cNvSpPr/>
          <p:nvPr/>
        </p:nvSpPr>
        <p:spPr>
          <a:xfrm>
            <a:off x="0" y="0"/>
            <a:ext cx="12192000" cy="2141622"/>
          </a:xfrm>
          <a:prstGeom prst="rect">
            <a:avLst/>
          </a:prstGeom>
          <a:gradFill flip="none" rotWithShape="1">
            <a:gsLst>
              <a:gs pos="61000">
                <a:srgbClr val="B3B3B3">
                  <a:alpha val="2000"/>
                </a:srgbClr>
              </a:gs>
              <a:gs pos="0">
                <a:schemeClr val="accent3">
                  <a:lumMod val="0"/>
                  <a:lumOff val="100000"/>
                  <a:alpha val="0"/>
                </a:schemeClr>
              </a:gs>
              <a:gs pos="88000">
                <a:schemeClr val="bg1">
                  <a:lumMod val="75000"/>
                  <a:lumOff val="25000"/>
                  <a:alpha val="9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7083A-FE54-BA8C-63C6-DFD578CEEC37}"/>
              </a:ext>
            </a:extLst>
          </p:cNvPr>
          <p:cNvSpPr txBox="1"/>
          <p:nvPr/>
        </p:nvSpPr>
        <p:spPr>
          <a:xfrm>
            <a:off x="429126" y="825986"/>
            <a:ext cx="11646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dirty="0">
                <a:latin typeface="Raleway ExtraLight" pitchFamily="2" charset="0"/>
                <a:ea typeface="+mj-lt"/>
                <a:cs typeface="+mj-lt"/>
              </a:rPr>
              <a:t>Mathematical Foundations</a:t>
            </a:r>
            <a:endParaRPr lang="en-US" sz="7200" dirty="0">
              <a:latin typeface="Raleway Extra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AD525-ADB2-436D-D8B5-4408B18CA953}"/>
              </a:ext>
            </a:extLst>
          </p:cNvPr>
          <p:cNvSpPr txBox="1"/>
          <p:nvPr/>
        </p:nvSpPr>
        <p:spPr>
          <a:xfrm>
            <a:off x="697832" y="3458944"/>
            <a:ext cx="101546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dirty="0">
                <a:latin typeface="Raleway" pitchFamily="2" charset="0"/>
                <a:ea typeface="+mn-lt"/>
                <a:cs typeface="+mn-lt"/>
              </a:rPr>
              <a:t>Graph (G):</a:t>
            </a:r>
            <a:endParaRPr lang="en-GB" sz="28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2000" dirty="0">
                <a:latin typeface="Raleway" pitchFamily="2" charset="0"/>
                <a:ea typeface="+mn-lt"/>
                <a:cs typeface="+mn-lt"/>
              </a:rPr>
              <a:t>  Composed of vertices (V) and edges (E), denoted as G = (V, E).</a:t>
            </a:r>
            <a:endParaRPr lang="en-GB" sz="2000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2000" dirty="0">
                <a:latin typeface="Raleway" pitchFamily="2" charset="0"/>
                <a:ea typeface="+mn-lt"/>
                <a:cs typeface="+mn-lt"/>
              </a:rPr>
              <a:t>  Weighted Graph: Each edge e ∈  E has a numerical weight representing cost, distance, or other measures</a:t>
            </a:r>
            <a:endParaRPr lang="en-GB" sz="2000" dirty="0"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73473-78BF-E61E-BD02-8C59DB71F80D}"/>
              </a:ext>
            </a:extLst>
          </p:cNvPr>
          <p:cNvSpPr txBox="1"/>
          <p:nvPr/>
        </p:nvSpPr>
        <p:spPr>
          <a:xfrm>
            <a:off x="697833" y="8635403"/>
            <a:ext cx="7664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Connected Graph: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A graph where there's a path between every pair of vertices.</a:t>
            </a:r>
            <a:endParaRPr lang="en-GB" sz="2400" dirty="0">
              <a:latin typeface="Raleway" pitchFamily="2" charset="0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400E8-4ECD-CE27-1349-1665D238D966}"/>
              </a:ext>
            </a:extLst>
          </p:cNvPr>
          <p:cNvSpPr txBox="1"/>
          <p:nvPr/>
        </p:nvSpPr>
        <p:spPr>
          <a:xfrm>
            <a:off x="697833" y="9663396"/>
            <a:ext cx="6172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Undirected Graph: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Edges have no direction (connections go both ways).</a:t>
            </a:r>
            <a:endParaRPr lang="en-GB" sz="1800" dirty="0"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7B7A4-6061-5654-3E79-5CD7CD0B2312}"/>
              </a:ext>
            </a:extLst>
          </p:cNvPr>
          <p:cNvSpPr txBox="1"/>
          <p:nvPr/>
        </p:nvSpPr>
        <p:spPr>
          <a:xfrm>
            <a:off x="697832" y="10691389"/>
            <a:ext cx="776036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Minimum Spanning Tree (MST):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A spanning tree of a weighted, undirected, connected graph that: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 Connects all vertices.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 Has no cycles.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 Has the minimal possible total weight among all possible spanning trees.</a:t>
            </a:r>
            <a:endParaRPr lang="en-GB" sz="1800" dirty="0">
              <a:latin typeface="Raleway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4A219D-120F-F5F8-6BDC-19C265A9A73E}"/>
              </a:ext>
            </a:extLst>
          </p:cNvPr>
          <p:cNvGrpSpPr/>
          <p:nvPr/>
        </p:nvGrpSpPr>
        <p:grpSpPr>
          <a:xfrm>
            <a:off x="1482893" y="12661010"/>
            <a:ext cx="6093994" cy="1092892"/>
            <a:chOff x="1465006" y="7075559"/>
            <a:chExt cx="6093994" cy="1092892"/>
          </a:xfrm>
        </p:grpSpPr>
        <p:pic>
          <p:nvPicPr>
            <p:cNvPr id="11" name="Picture 10" descr="A close-up of a symbol&#10;&#10;AI-generated content may be incorrect.">
              <a:extLst>
                <a:ext uri="{FF2B5EF4-FFF2-40B4-BE49-F238E27FC236}">
                  <a16:creationId xmlns:a16="http://schemas.microsoft.com/office/drawing/2014/main" id="{037C4CC7-2032-9AD2-6118-5A53CD9B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86278" y="7075559"/>
              <a:ext cx="4272722" cy="10928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FDFD44-AF2B-29DD-585A-06319004A408}"/>
                </a:ext>
              </a:extLst>
            </p:cNvPr>
            <p:cNvSpPr txBox="1"/>
            <p:nvPr/>
          </p:nvSpPr>
          <p:spPr>
            <a:xfrm>
              <a:off x="1465006" y="7360395"/>
              <a:ext cx="60939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2800" dirty="0">
                  <a:latin typeface="Raleway" pitchFamily="2" charset="0"/>
                </a:rPr>
                <a:t>Formally</a:t>
              </a:r>
              <a:r>
                <a:rPr lang="en-GB" sz="2800" dirty="0"/>
                <a:t>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E25EAD-D7CF-2FB2-4701-7F3E780ED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00" b="91266" l="9804" r="89840">
                        <a14:foregroundMark x1="49376" y1="8200" x2="49376" y2="8200"/>
                        <a14:foregroundMark x1="50267" y1="91266" x2="50267" y2="91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901" y="8999220"/>
            <a:ext cx="1525792" cy="15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9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D9424-DD67-F696-1A5E-1FEBF56A2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AE469-F657-B1A7-8291-5DEF809AD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b="43754"/>
          <a:stretch/>
        </p:blipFill>
        <p:spPr>
          <a:xfrm>
            <a:off x="0" y="-2002851"/>
            <a:ext cx="12192000" cy="41444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86AACF-75D7-1C97-0D50-2E778F624C29}"/>
              </a:ext>
            </a:extLst>
          </p:cNvPr>
          <p:cNvSpPr/>
          <p:nvPr/>
        </p:nvSpPr>
        <p:spPr>
          <a:xfrm>
            <a:off x="0" y="0"/>
            <a:ext cx="12192000" cy="2141622"/>
          </a:xfrm>
          <a:prstGeom prst="rect">
            <a:avLst/>
          </a:prstGeom>
          <a:gradFill flip="none" rotWithShape="1">
            <a:gsLst>
              <a:gs pos="61000">
                <a:srgbClr val="B3B3B3">
                  <a:alpha val="2000"/>
                </a:srgbClr>
              </a:gs>
              <a:gs pos="0">
                <a:schemeClr val="accent3">
                  <a:lumMod val="0"/>
                  <a:lumOff val="100000"/>
                  <a:alpha val="0"/>
                </a:schemeClr>
              </a:gs>
              <a:gs pos="88000">
                <a:schemeClr val="bg1">
                  <a:lumMod val="75000"/>
                  <a:lumOff val="25000"/>
                  <a:alpha val="9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08E3C-2B8A-4F20-26F8-D0E53D2C8918}"/>
              </a:ext>
            </a:extLst>
          </p:cNvPr>
          <p:cNvSpPr txBox="1"/>
          <p:nvPr/>
        </p:nvSpPr>
        <p:spPr>
          <a:xfrm>
            <a:off x="429126" y="825986"/>
            <a:ext cx="11646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dirty="0">
                <a:latin typeface="Raleway ExtraLight" pitchFamily="2" charset="0"/>
                <a:ea typeface="+mj-lt"/>
                <a:cs typeface="+mj-lt"/>
              </a:rPr>
              <a:t>Mathematical Foundations</a:t>
            </a:r>
            <a:endParaRPr lang="en-US" sz="7200" dirty="0">
              <a:latin typeface="Raleway Extra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1C86B-F51D-1BB0-6B19-B98833A7B1E8}"/>
              </a:ext>
            </a:extLst>
          </p:cNvPr>
          <p:cNvSpPr txBox="1"/>
          <p:nvPr/>
        </p:nvSpPr>
        <p:spPr>
          <a:xfrm>
            <a:off x="697832" y="2426458"/>
            <a:ext cx="1015465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b="1" dirty="0">
                <a:latin typeface="Raleway" pitchFamily="2" charset="0"/>
                <a:ea typeface="+mn-lt"/>
                <a:cs typeface="+mn-lt"/>
              </a:rPr>
              <a:t>Graph (G):</a:t>
            </a:r>
            <a:endParaRPr lang="en-GB" sz="20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aleway" pitchFamily="2" charset="0"/>
                <a:ea typeface="+mn-lt"/>
                <a:cs typeface="+mn-lt"/>
              </a:rPr>
              <a:t>  Composed of vertices (V) and edges (E), denoted as G = (V, E).</a:t>
            </a:r>
            <a:endParaRPr lang="en-GB" sz="1600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aleway" pitchFamily="2" charset="0"/>
                <a:ea typeface="+mn-lt"/>
                <a:cs typeface="+mn-lt"/>
              </a:rPr>
              <a:t>  Weighted Graph: Each edge e ∈  E has a numerical weight representing cost, distance, or other measures</a:t>
            </a:r>
            <a:endParaRPr lang="en-GB" sz="1600" dirty="0"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ECC42-A740-0F26-4FAF-08AA31F593A4}"/>
              </a:ext>
            </a:extLst>
          </p:cNvPr>
          <p:cNvSpPr txBox="1"/>
          <p:nvPr/>
        </p:nvSpPr>
        <p:spPr>
          <a:xfrm>
            <a:off x="697833" y="3726808"/>
            <a:ext cx="7664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Connected Graph: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A graph where there's a path between every pair of vertices.</a:t>
            </a:r>
            <a:endParaRPr lang="en-GB" sz="2400" dirty="0">
              <a:latin typeface="Raleway" pitchFamily="2" charset="0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72FC3-DB48-CC57-9147-AF01387B0566}"/>
              </a:ext>
            </a:extLst>
          </p:cNvPr>
          <p:cNvSpPr txBox="1"/>
          <p:nvPr/>
        </p:nvSpPr>
        <p:spPr>
          <a:xfrm>
            <a:off x="697833" y="9663396"/>
            <a:ext cx="6172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Undirected Graph: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Edges have no direction (connections go both ways).</a:t>
            </a:r>
            <a:endParaRPr lang="en-GB" sz="1800" dirty="0"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336C8-A7D3-070F-FA62-AF99F0C94884}"/>
              </a:ext>
            </a:extLst>
          </p:cNvPr>
          <p:cNvSpPr txBox="1"/>
          <p:nvPr/>
        </p:nvSpPr>
        <p:spPr>
          <a:xfrm>
            <a:off x="697832" y="10691389"/>
            <a:ext cx="776036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Minimum Spanning Tree (MST):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A spanning tree of a weighted, undirected, connected graph that: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 Connects all vertices.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 Has no cycles.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 Has the minimal possible total weight among all possible spanning trees.</a:t>
            </a:r>
            <a:endParaRPr lang="en-GB" sz="1800" dirty="0">
              <a:latin typeface="Raleway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1AF2F4-1D7D-0416-F01B-FAC3032408D0}"/>
              </a:ext>
            </a:extLst>
          </p:cNvPr>
          <p:cNvGrpSpPr/>
          <p:nvPr/>
        </p:nvGrpSpPr>
        <p:grpSpPr>
          <a:xfrm>
            <a:off x="1482893" y="12661010"/>
            <a:ext cx="6093994" cy="1092892"/>
            <a:chOff x="1465006" y="7075559"/>
            <a:chExt cx="6093994" cy="1092892"/>
          </a:xfrm>
        </p:grpSpPr>
        <p:pic>
          <p:nvPicPr>
            <p:cNvPr id="11" name="Picture 10" descr="A close-up of a symbol&#10;&#10;AI-generated content may be incorrect.">
              <a:extLst>
                <a:ext uri="{FF2B5EF4-FFF2-40B4-BE49-F238E27FC236}">
                  <a16:creationId xmlns:a16="http://schemas.microsoft.com/office/drawing/2014/main" id="{737A64BA-8E3E-4292-5F0C-1241E241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86278" y="7075559"/>
              <a:ext cx="4272722" cy="10928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6FE234-ADBF-C618-A756-B588A2BD865C}"/>
                </a:ext>
              </a:extLst>
            </p:cNvPr>
            <p:cNvSpPr txBox="1"/>
            <p:nvPr/>
          </p:nvSpPr>
          <p:spPr>
            <a:xfrm>
              <a:off x="1465006" y="7360395"/>
              <a:ext cx="60939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2800" dirty="0">
                  <a:latin typeface="Raleway" pitchFamily="2" charset="0"/>
                </a:rPr>
                <a:t>Formally</a:t>
              </a:r>
              <a:r>
                <a:rPr lang="en-GB" sz="2800" dirty="0"/>
                <a:t>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293EF-7974-43C7-4ACD-CA3D8F1CA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00" b="91266" l="9804" r="89840">
                        <a14:foregroundMark x1="49376" y1="8200" x2="49376" y2="8200"/>
                        <a14:foregroundMark x1="50267" y1="91266" x2="50267" y2="91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20" y="3192844"/>
            <a:ext cx="3040555" cy="304055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CFB1215-E7C7-E143-8862-0E1633F5FA64}"/>
              </a:ext>
            </a:extLst>
          </p:cNvPr>
          <p:cNvGrpSpPr/>
          <p:nvPr/>
        </p:nvGrpSpPr>
        <p:grpSpPr>
          <a:xfrm>
            <a:off x="8361947" y="9319164"/>
            <a:ext cx="2227099" cy="1249263"/>
            <a:chOff x="5574578" y="4914483"/>
            <a:chExt cx="2227099" cy="124926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640EBA-5FA7-11FD-6D84-B753E5421475}"/>
                </a:ext>
              </a:extLst>
            </p:cNvPr>
            <p:cNvSpPr/>
            <p:nvPr/>
          </p:nvSpPr>
          <p:spPr>
            <a:xfrm>
              <a:off x="6463565" y="4914483"/>
              <a:ext cx="449580" cy="449580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31ADAD-29F4-5E71-07B6-8A4BEF4E20D5}"/>
                </a:ext>
              </a:extLst>
            </p:cNvPr>
            <p:cNvSpPr/>
            <p:nvPr/>
          </p:nvSpPr>
          <p:spPr>
            <a:xfrm>
              <a:off x="5574578" y="4914483"/>
              <a:ext cx="449580" cy="449580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B0A85B-0A24-5803-DCDD-5609DE2C543D}"/>
                </a:ext>
              </a:extLst>
            </p:cNvPr>
            <p:cNvSpPr/>
            <p:nvPr/>
          </p:nvSpPr>
          <p:spPr>
            <a:xfrm>
              <a:off x="7352097" y="4914483"/>
              <a:ext cx="449580" cy="449580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ED496AA-18AA-91FC-AAEA-4E9FC28FB0AE}"/>
                </a:ext>
              </a:extLst>
            </p:cNvPr>
            <p:cNvSpPr/>
            <p:nvPr/>
          </p:nvSpPr>
          <p:spPr>
            <a:xfrm>
              <a:off x="7352097" y="5714166"/>
              <a:ext cx="449580" cy="449580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0030512-2206-29A2-408E-6843B0E106A5}"/>
                </a:ext>
              </a:extLst>
            </p:cNvPr>
            <p:cNvSpPr/>
            <p:nvPr/>
          </p:nvSpPr>
          <p:spPr>
            <a:xfrm>
              <a:off x="5574578" y="5714166"/>
              <a:ext cx="449580" cy="449580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1B77A8-476E-2703-4358-1E8D800DD5B0}"/>
                </a:ext>
              </a:extLst>
            </p:cNvPr>
            <p:cNvCxnSpPr>
              <a:stCxn id="17" idx="2"/>
              <a:endCxn id="18" idx="6"/>
            </p:cNvCxnSpPr>
            <p:nvPr/>
          </p:nvCxnSpPr>
          <p:spPr>
            <a:xfrm flipH="1">
              <a:off x="6024158" y="5139273"/>
              <a:ext cx="439407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94382B-9C98-B149-F14C-A2FE3F2EFE41}"/>
                </a:ext>
              </a:extLst>
            </p:cNvPr>
            <p:cNvCxnSpPr/>
            <p:nvPr/>
          </p:nvCxnSpPr>
          <p:spPr>
            <a:xfrm flipH="1">
              <a:off x="6913145" y="5135046"/>
              <a:ext cx="439407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EF37C99-CF87-3B66-A284-7F2F0FE850D1}"/>
                </a:ext>
              </a:extLst>
            </p:cNvPr>
            <p:cNvCxnSpPr>
              <a:stCxn id="18" idx="4"/>
              <a:endCxn id="21" idx="0"/>
            </p:cNvCxnSpPr>
            <p:nvPr/>
          </p:nvCxnSpPr>
          <p:spPr>
            <a:xfrm>
              <a:off x="5799368" y="5364063"/>
              <a:ext cx="0" cy="350103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BA6863-40BF-9E55-EAA9-F94290BB7DB0}"/>
                </a:ext>
              </a:extLst>
            </p:cNvPr>
            <p:cNvCxnSpPr/>
            <p:nvPr/>
          </p:nvCxnSpPr>
          <p:spPr>
            <a:xfrm>
              <a:off x="7576887" y="5364062"/>
              <a:ext cx="0" cy="350103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C77E53-1A9B-DA57-43C5-75AFE8E21927}"/>
                </a:ext>
              </a:extLst>
            </p:cNvPr>
            <p:cNvCxnSpPr>
              <a:cxnSpLocks/>
              <a:stCxn id="17" idx="3"/>
              <a:endCxn id="21" idx="7"/>
            </p:cNvCxnSpPr>
            <p:nvPr/>
          </p:nvCxnSpPr>
          <p:spPr>
            <a:xfrm flipH="1">
              <a:off x="5958319" y="5298224"/>
              <a:ext cx="571085" cy="481781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63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73C14-3FFA-6C42-F2FD-2563BB3E5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F5D04C-B7E2-8BE1-F2B2-04860BAE7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b="43754"/>
          <a:stretch/>
        </p:blipFill>
        <p:spPr>
          <a:xfrm>
            <a:off x="0" y="-2002851"/>
            <a:ext cx="12192000" cy="41444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8B57AC-0DE4-4D60-DBA8-F78E7E1EB488}"/>
              </a:ext>
            </a:extLst>
          </p:cNvPr>
          <p:cNvSpPr/>
          <p:nvPr/>
        </p:nvSpPr>
        <p:spPr>
          <a:xfrm>
            <a:off x="0" y="0"/>
            <a:ext cx="12192000" cy="2141622"/>
          </a:xfrm>
          <a:prstGeom prst="rect">
            <a:avLst/>
          </a:prstGeom>
          <a:gradFill flip="none" rotWithShape="1">
            <a:gsLst>
              <a:gs pos="61000">
                <a:srgbClr val="B3B3B3">
                  <a:alpha val="2000"/>
                </a:srgbClr>
              </a:gs>
              <a:gs pos="0">
                <a:schemeClr val="accent3">
                  <a:lumMod val="0"/>
                  <a:lumOff val="100000"/>
                  <a:alpha val="0"/>
                </a:schemeClr>
              </a:gs>
              <a:gs pos="88000">
                <a:schemeClr val="bg1">
                  <a:lumMod val="75000"/>
                  <a:lumOff val="25000"/>
                  <a:alpha val="9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50179-5C81-AD73-E326-6A44C5A6632B}"/>
              </a:ext>
            </a:extLst>
          </p:cNvPr>
          <p:cNvSpPr txBox="1"/>
          <p:nvPr/>
        </p:nvSpPr>
        <p:spPr>
          <a:xfrm>
            <a:off x="429126" y="825986"/>
            <a:ext cx="11646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dirty="0">
                <a:latin typeface="Raleway ExtraLight" pitchFamily="2" charset="0"/>
                <a:ea typeface="+mj-lt"/>
                <a:cs typeface="+mj-lt"/>
              </a:rPr>
              <a:t>Mathematical Foundations</a:t>
            </a:r>
            <a:endParaRPr lang="en-US" sz="7200" dirty="0">
              <a:latin typeface="Raleway Extra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64862-FA3C-B455-F681-1B77E0642BE2}"/>
              </a:ext>
            </a:extLst>
          </p:cNvPr>
          <p:cNvSpPr txBox="1"/>
          <p:nvPr/>
        </p:nvSpPr>
        <p:spPr>
          <a:xfrm>
            <a:off x="697832" y="2426458"/>
            <a:ext cx="1015465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b="1" dirty="0">
                <a:latin typeface="Raleway" pitchFamily="2" charset="0"/>
                <a:ea typeface="+mn-lt"/>
                <a:cs typeface="+mn-lt"/>
              </a:rPr>
              <a:t>Graph (G):</a:t>
            </a:r>
            <a:endParaRPr lang="en-GB" sz="20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aleway" pitchFamily="2" charset="0"/>
                <a:ea typeface="+mn-lt"/>
                <a:cs typeface="+mn-lt"/>
              </a:rPr>
              <a:t>  Composed of vertices (V) and edges (E), denoted as G = (V, E).</a:t>
            </a:r>
            <a:endParaRPr lang="en-GB" sz="1600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aleway" pitchFamily="2" charset="0"/>
                <a:ea typeface="+mn-lt"/>
                <a:cs typeface="+mn-lt"/>
              </a:rPr>
              <a:t>  Weighted Graph: Each edge e ∈  E has a numerical weight representing cost, distance, or other measures</a:t>
            </a:r>
            <a:endParaRPr lang="en-GB" sz="1600" dirty="0"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F2A56-E1D2-AEC9-8AF9-491607394905}"/>
              </a:ext>
            </a:extLst>
          </p:cNvPr>
          <p:cNvSpPr txBox="1"/>
          <p:nvPr/>
        </p:nvSpPr>
        <p:spPr>
          <a:xfrm>
            <a:off x="697832" y="3403642"/>
            <a:ext cx="7664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b="1" dirty="0">
                <a:latin typeface="Raleway" pitchFamily="2" charset="0"/>
                <a:ea typeface="+mn-lt"/>
                <a:cs typeface="+mn-lt"/>
              </a:rPr>
              <a:t>Connected Graph:</a:t>
            </a:r>
            <a:endParaRPr lang="en-GB" sz="20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aleway" pitchFamily="2" charset="0"/>
                <a:ea typeface="+mn-lt"/>
                <a:cs typeface="+mn-lt"/>
              </a:rPr>
              <a:t>  A graph where there's a path between every pair of vertices.</a:t>
            </a:r>
            <a:endParaRPr lang="en-GB" sz="2000" dirty="0">
              <a:latin typeface="Raleway" pitchFamily="2" charset="0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6A7F5-1A96-64B3-9D27-0116BF3B0A67}"/>
              </a:ext>
            </a:extLst>
          </p:cNvPr>
          <p:cNvSpPr txBox="1"/>
          <p:nvPr/>
        </p:nvSpPr>
        <p:spPr>
          <a:xfrm>
            <a:off x="697832" y="4144473"/>
            <a:ext cx="6172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Undirected Graph: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Edges have no direction (connections go both ways).</a:t>
            </a:r>
            <a:endParaRPr lang="en-GB" sz="1800" dirty="0"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B87C0-8F1C-E638-B0F8-561DCA0BAD10}"/>
              </a:ext>
            </a:extLst>
          </p:cNvPr>
          <p:cNvSpPr txBox="1"/>
          <p:nvPr/>
        </p:nvSpPr>
        <p:spPr>
          <a:xfrm>
            <a:off x="697832" y="10691389"/>
            <a:ext cx="776036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Minimum Spanning Tree (MST):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A spanning tree of a weighted, undirected, connected graph that: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 Connects all vertices.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 Has no cycles.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 Has the minimal possible total weight among all possible spanning trees.</a:t>
            </a:r>
            <a:endParaRPr lang="en-GB" sz="1800" dirty="0">
              <a:latin typeface="Raleway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E6B83D-3826-5422-1CF2-F795778E6901}"/>
              </a:ext>
            </a:extLst>
          </p:cNvPr>
          <p:cNvGrpSpPr/>
          <p:nvPr/>
        </p:nvGrpSpPr>
        <p:grpSpPr>
          <a:xfrm>
            <a:off x="1482893" y="12661010"/>
            <a:ext cx="6093994" cy="1092892"/>
            <a:chOff x="1465006" y="7075559"/>
            <a:chExt cx="6093994" cy="1092892"/>
          </a:xfrm>
        </p:grpSpPr>
        <p:pic>
          <p:nvPicPr>
            <p:cNvPr id="11" name="Picture 10" descr="A close-up of a symbol&#10;&#10;AI-generated content may be incorrect.">
              <a:extLst>
                <a:ext uri="{FF2B5EF4-FFF2-40B4-BE49-F238E27FC236}">
                  <a16:creationId xmlns:a16="http://schemas.microsoft.com/office/drawing/2014/main" id="{1BABA5AE-E3DE-2650-8626-9B5A1BB48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86278" y="7075559"/>
              <a:ext cx="4272722" cy="10928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301BCB-2AED-771E-3959-148556767819}"/>
                </a:ext>
              </a:extLst>
            </p:cNvPr>
            <p:cNvSpPr txBox="1"/>
            <p:nvPr/>
          </p:nvSpPr>
          <p:spPr>
            <a:xfrm>
              <a:off x="1465006" y="7360395"/>
              <a:ext cx="60939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2800" dirty="0">
                  <a:latin typeface="Raleway" pitchFamily="2" charset="0"/>
                </a:rPr>
                <a:t>Formally</a:t>
              </a:r>
              <a:r>
                <a:rPr lang="en-GB" sz="2800" dirty="0"/>
                <a:t>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BAE5E3C-493D-50BB-54AD-2E0B95BF9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00" b="91266" l="9804" r="89840">
                        <a14:foregroundMark x1="49376" y1="8200" x2="49376" y2="8200"/>
                        <a14:foregroundMark x1="50267" y1="91266" x2="50267" y2="91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746" y="3192844"/>
            <a:ext cx="951629" cy="951629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67CE1B8-73B7-1FBE-99C7-1A3A544B0D02}"/>
              </a:ext>
            </a:extLst>
          </p:cNvPr>
          <p:cNvGrpSpPr/>
          <p:nvPr/>
        </p:nvGrpSpPr>
        <p:grpSpPr>
          <a:xfrm>
            <a:off x="7382749" y="4049973"/>
            <a:ext cx="3186191" cy="1618265"/>
            <a:chOff x="7382749" y="4049973"/>
            <a:chExt cx="3186191" cy="161826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AFE70A-A962-57F1-D077-EFC7901C7D86}"/>
                </a:ext>
              </a:extLst>
            </p:cNvPr>
            <p:cNvSpPr/>
            <p:nvPr/>
          </p:nvSpPr>
          <p:spPr>
            <a:xfrm>
              <a:off x="8654575" y="404997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89F85C-3105-C011-C0AF-72AB9CDDC7EF}"/>
                </a:ext>
              </a:extLst>
            </p:cNvPr>
            <p:cNvSpPr/>
            <p:nvPr/>
          </p:nvSpPr>
          <p:spPr>
            <a:xfrm>
              <a:off x="7382749" y="404997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8A1AF7-DEDB-46FF-BC2D-62ECC46E484B}"/>
                </a:ext>
              </a:extLst>
            </p:cNvPr>
            <p:cNvSpPr/>
            <p:nvPr/>
          </p:nvSpPr>
          <p:spPr>
            <a:xfrm>
              <a:off x="9925750" y="404997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2F02A5-F67B-4221-8300-372B60A369BD}"/>
                </a:ext>
              </a:extLst>
            </p:cNvPr>
            <p:cNvSpPr/>
            <p:nvPr/>
          </p:nvSpPr>
          <p:spPr>
            <a:xfrm>
              <a:off x="9925750" y="508586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6B34EC-9D01-83E0-B77D-2FA0D06AC4EA}"/>
                </a:ext>
              </a:extLst>
            </p:cNvPr>
            <p:cNvSpPr/>
            <p:nvPr/>
          </p:nvSpPr>
          <p:spPr>
            <a:xfrm>
              <a:off x="7382749" y="508586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D097C8-ED78-39E3-8E4B-345AE355E7B3}"/>
                </a:ext>
              </a:extLst>
            </p:cNvPr>
            <p:cNvCxnSpPr>
              <a:stCxn id="16" idx="2"/>
              <a:endCxn id="17" idx="6"/>
            </p:cNvCxnSpPr>
            <p:nvPr/>
          </p:nvCxnSpPr>
          <p:spPr>
            <a:xfrm flipH="1">
              <a:off x="8025939" y="4341161"/>
              <a:ext cx="628636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B39AD24-6440-E4DF-85E6-4378B9E075D0}"/>
                </a:ext>
              </a:extLst>
            </p:cNvPr>
            <p:cNvCxnSpPr/>
            <p:nvPr/>
          </p:nvCxnSpPr>
          <p:spPr>
            <a:xfrm flipH="1">
              <a:off x="9297765" y="4335685"/>
              <a:ext cx="628636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C20D47-2F2B-6C78-BD46-D3C252C7CE11}"/>
                </a:ext>
              </a:extLst>
            </p:cNvPr>
            <p:cNvCxnSpPr>
              <a:stCxn id="17" idx="4"/>
              <a:endCxn id="20" idx="0"/>
            </p:cNvCxnSpPr>
            <p:nvPr/>
          </p:nvCxnSpPr>
          <p:spPr>
            <a:xfrm>
              <a:off x="7704344" y="4632348"/>
              <a:ext cx="0" cy="45351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2C36ED-F5C4-EAAD-FAD4-05F3AFB90910}"/>
                </a:ext>
              </a:extLst>
            </p:cNvPr>
            <p:cNvCxnSpPr/>
            <p:nvPr/>
          </p:nvCxnSpPr>
          <p:spPr>
            <a:xfrm>
              <a:off x="10247345" y="4632347"/>
              <a:ext cx="0" cy="45351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323A7D3-B975-07AF-B63E-E5E078932D6A}"/>
                </a:ext>
              </a:extLst>
            </p:cNvPr>
            <p:cNvCxnSpPr>
              <a:cxnSpLocks/>
              <a:stCxn id="16" idx="3"/>
              <a:endCxn id="20" idx="7"/>
            </p:cNvCxnSpPr>
            <p:nvPr/>
          </p:nvCxnSpPr>
          <p:spPr>
            <a:xfrm flipH="1">
              <a:off x="7931747" y="4547062"/>
              <a:ext cx="817021" cy="624087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7A6E8A8-4FBD-E0E0-70F7-C88EABBAA330}"/>
              </a:ext>
            </a:extLst>
          </p:cNvPr>
          <p:cNvGrpSpPr/>
          <p:nvPr/>
        </p:nvGrpSpPr>
        <p:grpSpPr>
          <a:xfrm>
            <a:off x="9098280" y="8655785"/>
            <a:ext cx="2692168" cy="1352458"/>
            <a:chOff x="1439252" y="4880080"/>
            <a:chExt cx="4086104" cy="205272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3FA4D05-813E-FDF2-5036-C58CF9429048}"/>
                </a:ext>
              </a:extLst>
            </p:cNvPr>
            <p:cNvSpPr/>
            <p:nvPr/>
          </p:nvSpPr>
          <p:spPr>
            <a:xfrm>
              <a:off x="2163049" y="494668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BC487AC-EEB5-779E-1CB7-CB11CD98E2B9}"/>
                </a:ext>
              </a:extLst>
            </p:cNvPr>
            <p:cNvSpPr/>
            <p:nvPr/>
          </p:nvSpPr>
          <p:spPr>
            <a:xfrm>
              <a:off x="3236909" y="494668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92686FA-A886-4296-DA77-299D3DAB6182}"/>
                </a:ext>
              </a:extLst>
            </p:cNvPr>
            <p:cNvSpPr/>
            <p:nvPr/>
          </p:nvSpPr>
          <p:spPr>
            <a:xfrm>
              <a:off x="4310769" y="494668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F6A3700-F8B8-7BD2-8418-13973338ACCF}"/>
                </a:ext>
              </a:extLst>
            </p:cNvPr>
            <p:cNvSpPr/>
            <p:nvPr/>
          </p:nvSpPr>
          <p:spPr>
            <a:xfrm>
              <a:off x="1439252" y="5696048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6D2FABC-2B04-C9FE-6417-1E93E6516DEF}"/>
                </a:ext>
              </a:extLst>
            </p:cNvPr>
            <p:cNvSpPr/>
            <p:nvPr/>
          </p:nvSpPr>
          <p:spPr>
            <a:xfrm>
              <a:off x="3236909" y="5664823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DEE2C24-629E-6AC4-C827-46411B158F30}"/>
                </a:ext>
              </a:extLst>
            </p:cNvPr>
            <p:cNvSpPr/>
            <p:nvPr/>
          </p:nvSpPr>
          <p:spPr>
            <a:xfrm>
              <a:off x="5034566" y="5693858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55B1831-1A9D-7E3D-08B0-62C154BFA578}"/>
                </a:ext>
              </a:extLst>
            </p:cNvPr>
            <p:cNvSpPr/>
            <p:nvPr/>
          </p:nvSpPr>
          <p:spPr>
            <a:xfrm>
              <a:off x="2163049" y="641361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C40C03B-DD39-64FD-1C39-386E875BDCDF}"/>
                </a:ext>
              </a:extLst>
            </p:cNvPr>
            <p:cNvSpPr/>
            <p:nvPr/>
          </p:nvSpPr>
          <p:spPr>
            <a:xfrm>
              <a:off x="3236909" y="641361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4F72E41-4E72-2AD2-778D-356F19D91718}"/>
                </a:ext>
              </a:extLst>
            </p:cNvPr>
            <p:cNvSpPr/>
            <p:nvPr/>
          </p:nvSpPr>
          <p:spPr>
            <a:xfrm>
              <a:off x="4310769" y="641361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19C6826-090D-50C6-FB30-7071399D42C9}"/>
                </a:ext>
              </a:extLst>
            </p:cNvPr>
            <p:cNvCxnSpPr>
              <a:cxnSpLocks/>
              <a:stCxn id="37" idx="4"/>
              <a:endCxn id="43" idx="0"/>
            </p:cNvCxnSpPr>
            <p:nvPr/>
          </p:nvCxnSpPr>
          <p:spPr>
            <a:xfrm>
              <a:off x="2408444" y="5391070"/>
              <a:ext cx="0" cy="102254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8158417-4E17-F648-47F8-67B685EDD13A}"/>
                </a:ext>
              </a:extLst>
            </p:cNvPr>
            <p:cNvCxnSpPr>
              <a:cxnSpLocks/>
              <a:stCxn id="39" idx="4"/>
              <a:endCxn id="45" idx="0"/>
            </p:cNvCxnSpPr>
            <p:nvPr/>
          </p:nvCxnSpPr>
          <p:spPr>
            <a:xfrm>
              <a:off x="4556164" y="5391070"/>
              <a:ext cx="0" cy="102254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0A323C8-D3F7-EDD6-A820-BFDF1CC47C8F}"/>
                </a:ext>
              </a:extLst>
            </p:cNvPr>
            <p:cNvCxnSpPr>
              <a:cxnSpLocks/>
              <a:stCxn id="38" idx="4"/>
              <a:endCxn id="41" idx="0"/>
            </p:cNvCxnSpPr>
            <p:nvPr/>
          </p:nvCxnSpPr>
          <p:spPr>
            <a:xfrm>
              <a:off x="3482304" y="5391070"/>
              <a:ext cx="0" cy="273753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6287405-05D0-DE26-3B9D-869B2A3979C7}"/>
                </a:ext>
              </a:extLst>
            </p:cNvPr>
            <p:cNvCxnSpPr>
              <a:cxnSpLocks/>
              <a:stCxn id="41" idx="3"/>
              <a:endCxn id="43" idx="7"/>
            </p:cNvCxnSpPr>
            <p:nvPr/>
          </p:nvCxnSpPr>
          <p:spPr>
            <a:xfrm flipH="1">
              <a:off x="2581964" y="6044129"/>
              <a:ext cx="726820" cy="43456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960ED99-BE8A-EB5F-C633-84A5E5E3CFC1}"/>
                </a:ext>
              </a:extLst>
            </p:cNvPr>
            <p:cNvCxnSpPr>
              <a:cxnSpLocks/>
              <a:stCxn id="40" idx="5"/>
              <a:endCxn id="43" idx="1"/>
            </p:cNvCxnSpPr>
            <p:nvPr/>
          </p:nvCxnSpPr>
          <p:spPr>
            <a:xfrm>
              <a:off x="1858167" y="6075354"/>
              <a:ext cx="376757" cy="40334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95BCD21-1157-1064-0861-2079F079A800}"/>
                </a:ext>
              </a:extLst>
            </p:cNvPr>
            <p:cNvCxnSpPr>
              <a:cxnSpLocks/>
              <a:stCxn id="37" idx="3"/>
              <a:endCxn id="40" idx="7"/>
            </p:cNvCxnSpPr>
            <p:nvPr/>
          </p:nvCxnSpPr>
          <p:spPr>
            <a:xfrm flipH="1">
              <a:off x="1858167" y="5325991"/>
              <a:ext cx="376757" cy="435136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49202BA-8163-8C1C-07D9-B0CEC810D90F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>
              <a:off x="2653839" y="5168878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22C505-894F-8677-CE37-713113DD34E0}"/>
                </a:ext>
              </a:extLst>
            </p:cNvPr>
            <p:cNvCxnSpPr>
              <a:cxnSpLocks/>
            </p:cNvCxnSpPr>
            <p:nvPr/>
          </p:nvCxnSpPr>
          <p:spPr>
            <a:xfrm>
              <a:off x="3727699" y="5154398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8BF6AFE-AD2B-9314-4601-C3817F68D173}"/>
                </a:ext>
              </a:extLst>
            </p:cNvPr>
            <p:cNvCxnSpPr>
              <a:cxnSpLocks/>
            </p:cNvCxnSpPr>
            <p:nvPr/>
          </p:nvCxnSpPr>
          <p:spPr>
            <a:xfrm>
              <a:off x="2653839" y="6645945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3BD932-A78D-4EF0-28B2-E148BB29448E}"/>
                </a:ext>
              </a:extLst>
            </p:cNvPr>
            <p:cNvCxnSpPr>
              <a:cxnSpLocks/>
            </p:cNvCxnSpPr>
            <p:nvPr/>
          </p:nvCxnSpPr>
          <p:spPr>
            <a:xfrm>
              <a:off x="3727699" y="6645945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F351D6F-1267-6024-04BB-48CD2A293B5F}"/>
                </a:ext>
              </a:extLst>
            </p:cNvPr>
            <p:cNvCxnSpPr>
              <a:cxnSpLocks/>
              <a:stCxn id="38" idx="5"/>
              <a:endCxn id="45" idx="1"/>
            </p:cNvCxnSpPr>
            <p:nvPr/>
          </p:nvCxnSpPr>
          <p:spPr>
            <a:xfrm>
              <a:off x="3655824" y="5325991"/>
              <a:ext cx="726820" cy="1152703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7A6514F-732F-234D-3B68-48C0534F8F51}"/>
                </a:ext>
              </a:extLst>
            </p:cNvPr>
            <p:cNvCxnSpPr>
              <a:cxnSpLocks/>
              <a:stCxn id="45" idx="7"/>
              <a:endCxn id="42" idx="3"/>
            </p:cNvCxnSpPr>
            <p:nvPr/>
          </p:nvCxnSpPr>
          <p:spPr>
            <a:xfrm flipV="1">
              <a:off x="4729684" y="6073164"/>
              <a:ext cx="376757" cy="40553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EDD55A-0257-1BF7-AE95-69F0141659BA}"/>
                </a:ext>
              </a:extLst>
            </p:cNvPr>
            <p:cNvCxnSpPr>
              <a:cxnSpLocks/>
              <a:stCxn id="39" idx="5"/>
              <a:endCxn id="42" idx="1"/>
            </p:cNvCxnSpPr>
            <p:nvPr/>
          </p:nvCxnSpPr>
          <p:spPr>
            <a:xfrm>
              <a:off x="4729684" y="5325991"/>
              <a:ext cx="376757" cy="432946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3FED377-852E-4294-5FF1-5900164BE9E8}"/>
                </a:ext>
              </a:extLst>
            </p:cNvPr>
            <p:cNvCxnSpPr>
              <a:cxnSpLocks/>
              <a:stCxn id="41" idx="4"/>
              <a:endCxn id="44" idx="0"/>
            </p:cNvCxnSpPr>
            <p:nvPr/>
          </p:nvCxnSpPr>
          <p:spPr>
            <a:xfrm>
              <a:off x="3482304" y="6109208"/>
              <a:ext cx="0" cy="304407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2706AEA-0A95-BFEB-37A3-0C1DE35CC78E}"/>
                </a:ext>
              </a:extLst>
            </p:cNvPr>
            <p:cNvSpPr txBox="1"/>
            <p:nvPr/>
          </p:nvSpPr>
          <p:spPr>
            <a:xfrm>
              <a:off x="2688247" y="6594253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1</a:t>
              </a:r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6690EB5-9F51-1ADF-17CE-5CB26F43915F}"/>
                </a:ext>
              </a:extLst>
            </p:cNvPr>
            <p:cNvSpPr txBox="1"/>
            <p:nvPr/>
          </p:nvSpPr>
          <p:spPr>
            <a:xfrm>
              <a:off x="3769206" y="6577271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2</a:t>
              </a:r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8FFD8D-35FF-CFF2-F296-1D42530AA2C2}"/>
                </a:ext>
              </a:extLst>
            </p:cNvPr>
            <p:cNvSpPr txBox="1"/>
            <p:nvPr/>
          </p:nvSpPr>
          <p:spPr>
            <a:xfrm>
              <a:off x="3155686" y="5320864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2</a:t>
              </a:r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D684960-5058-7E9E-DBAA-43390DF21681}"/>
                </a:ext>
              </a:extLst>
            </p:cNvPr>
            <p:cNvSpPr txBox="1"/>
            <p:nvPr/>
          </p:nvSpPr>
          <p:spPr>
            <a:xfrm>
              <a:off x="3326899" y="6106183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6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F76ABEB-04A1-EC4E-C249-E44A1212E950}"/>
                </a:ext>
              </a:extLst>
            </p:cNvPr>
            <p:cNvSpPr txBox="1"/>
            <p:nvPr/>
          </p:nvSpPr>
          <p:spPr>
            <a:xfrm>
              <a:off x="2778237" y="6199596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7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F2CF116-F4A6-8FAD-3D90-E41746581C99}"/>
                </a:ext>
              </a:extLst>
            </p:cNvPr>
            <p:cNvSpPr txBox="1"/>
            <p:nvPr/>
          </p:nvSpPr>
          <p:spPr>
            <a:xfrm>
              <a:off x="3829404" y="5639800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4</a:t>
              </a:r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F2F7C73-D8C1-432D-15CE-363418773C93}"/>
                </a:ext>
              </a:extLst>
            </p:cNvPr>
            <p:cNvSpPr txBox="1"/>
            <p:nvPr/>
          </p:nvSpPr>
          <p:spPr>
            <a:xfrm>
              <a:off x="4460247" y="5673129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14</a:t>
              </a:r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A80086F-1A02-0711-0CDC-1CBEC77237E6}"/>
                </a:ext>
              </a:extLst>
            </p:cNvPr>
            <p:cNvSpPr txBox="1"/>
            <p:nvPr/>
          </p:nvSpPr>
          <p:spPr>
            <a:xfrm>
              <a:off x="4753600" y="5273290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9</a:t>
              </a:r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BA04A9F-0363-7DD3-3D0D-C6250273F03E}"/>
                </a:ext>
              </a:extLst>
            </p:cNvPr>
            <p:cNvSpPr txBox="1"/>
            <p:nvPr/>
          </p:nvSpPr>
          <p:spPr>
            <a:xfrm>
              <a:off x="4785716" y="6220257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10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3942360-B30C-0664-50AA-E2204D07B6E6}"/>
                </a:ext>
              </a:extLst>
            </p:cNvPr>
            <p:cNvSpPr txBox="1"/>
            <p:nvPr/>
          </p:nvSpPr>
          <p:spPr>
            <a:xfrm>
              <a:off x="3769206" y="4880080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7</a:t>
              </a:r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982631C-B8E3-A677-A2B9-5C1C80ACBF8B}"/>
                </a:ext>
              </a:extLst>
            </p:cNvPr>
            <p:cNvSpPr txBox="1"/>
            <p:nvPr/>
          </p:nvSpPr>
          <p:spPr>
            <a:xfrm>
              <a:off x="2695434" y="4888474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8</a:t>
              </a:r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BEA8F64-959C-346E-6845-95D92551D0EA}"/>
                </a:ext>
              </a:extLst>
            </p:cNvPr>
            <p:cNvSpPr txBox="1"/>
            <p:nvPr/>
          </p:nvSpPr>
          <p:spPr>
            <a:xfrm>
              <a:off x="1702911" y="5326269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4</a:t>
              </a:r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7C5886D-81FA-5436-132D-F97CB5A5867F}"/>
                </a:ext>
              </a:extLst>
            </p:cNvPr>
            <p:cNvSpPr txBox="1"/>
            <p:nvPr/>
          </p:nvSpPr>
          <p:spPr>
            <a:xfrm>
              <a:off x="1700166" y="6187065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8</a:t>
              </a:r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DE218FD-6B23-0D6A-5CD8-AB0D2D23ABC6}"/>
                </a:ext>
              </a:extLst>
            </p:cNvPr>
            <p:cNvSpPr txBox="1"/>
            <p:nvPr/>
          </p:nvSpPr>
          <p:spPr>
            <a:xfrm>
              <a:off x="2290677" y="5707601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11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313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33F66-C416-0540-273B-C33483657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DA465-B892-7672-F689-8023EB66C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b="43754"/>
          <a:stretch/>
        </p:blipFill>
        <p:spPr>
          <a:xfrm>
            <a:off x="0" y="-2002851"/>
            <a:ext cx="12192000" cy="41444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91FE72-E822-CDB6-2302-A543A47FB8A4}"/>
              </a:ext>
            </a:extLst>
          </p:cNvPr>
          <p:cNvSpPr/>
          <p:nvPr/>
        </p:nvSpPr>
        <p:spPr>
          <a:xfrm>
            <a:off x="0" y="0"/>
            <a:ext cx="12192000" cy="2141622"/>
          </a:xfrm>
          <a:prstGeom prst="rect">
            <a:avLst/>
          </a:prstGeom>
          <a:gradFill flip="none" rotWithShape="1">
            <a:gsLst>
              <a:gs pos="61000">
                <a:srgbClr val="B3B3B3">
                  <a:alpha val="2000"/>
                </a:srgbClr>
              </a:gs>
              <a:gs pos="0">
                <a:schemeClr val="accent3">
                  <a:lumMod val="0"/>
                  <a:lumOff val="100000"/>
                  <a:alpha val="0"/>
                </a:schemeClr>
              </a:gs>
              <a:gs pos="88000">
                <a:schemeClr val="bg1">
                  <a:lumMod val="75000"/>
                  <a:lumOff val="25000"/>
                  <a:alpha val="9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6A030-E502-D45F-339D-10887E159F36}"/>
              </a:ext>
            </a:extLst>
          </p:cNvPr>
          <p:cNvSpPr txBox="1"/>
          <p:nvPr/>
        </p:nvSpPr>
        <p:spPr>
          <a:xfrm>
            <a:off x="429126" y="825986"/>
            <a:ext cx="11646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dirty="0">
                <a:latin typeface="Raleway ExtraLight" pitchFamily="2" charset="0"/>
                <a:ea typeface="+mj-lt"/>
                <a:cs typeface="+mj-lt"/>
              </a:rPr>
              <a:t>Mathematical Foundations</a:t>
            </a:r>
            <a:endParaRPr lang="en-US" sz="7200" dirty="0">
              <a:latin typeface="Raleway Extra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CF7DA-7001-3504-8B82-D1E1607AE6D4}"/>
              </a:ext>
            </a:extLst>
          </p:cNvPr>
          <p:cNvSpPr txBox="1"/>
          <p:nvPr/>
        </p:nvSpPr>
        <p:spPr>
          <a:xfrm>
            <a:off x="697832" y="2426458"/>
            <a:ext cx="1015465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Raleway" pitchFamily="2" charset="0"/>
                <a:ea typeface="+mn-lt"/>
                <a:cs typeface="+mn-lt"/>
              </a:rPr>
              <a:t>Graph (G):</a:t>
            </a:r>
            <a:endParaRPr lang="en-GB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  Composed of vertices (V) and edges (E), denoted as G = (V, E).</a:t>
            </a:r>
            <a:endParaRPr lang="en-GB" sz="1400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  Weighted Graph: Each edge e ∈  E has a numerical weight representing cost, distance, or other measures</a:t>
            </a:r>
            <a:endParaRPr lang="en-GB" sz="1400" dirty="0"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A1354B-53E0-0D5F-E32D-34AEA6255BFF}"/>
              </a:ext>
            </a:extLst>
          </p:cNvPr>
          <p:cNvSpPr txBox="1"/>
          <p:nvPr/>
        </p:nvSpPr>
        <p:spPr>
          <a:xfrm>
            <a:off x="697833" y="3221075"/>
            <a:ext cx="7664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Raleway" pitchFamily="2" charset="0"/>
                <a:ea typeface="+mn-lt"/>
                <a:cs typeface="+mn-lt"/>
              </a:rPr>
              <a:t>Connected Graph:</a:t>
            </a:r>
            <a:endParaRPr lang="en-GB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  A graph where there's a path between every pair of vertices.</a:t>
            </a:r>
            <a:endParaRPr lang="en-GB" dirty="0">
              <a:latin typeface="Raleway" pitchFamily="2" charset="0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4472E-0B58-8A8D-A27E-6CDC9B96116A}"/>
              </a:ext>
            </a:extLst>
          </p:cNvPr>
          <p:cNvSpPr txBox="1"/>
          <p:nvPr/>
        </p:nvSpPr>
        <p:spPr>
          <a:xfrm>
            <a:off x="697832" y="3878932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Raleway" pitchFamily="2" charset="0"/>
                <a:ea typeface="+mn-lt"/>
                <a:cs typeface="+mn-lt"/>
              </a:rPr>
              <a:t>Undirected Graph:</a:t>
            </a:r>
            <a:endParaRPr lang="en-GB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  Edges have no direction (connections go both ways).</a:t>
            </a:r>
            <a:endParaRPr lang="en-GB" sz="1400" dirty="0"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050AB-82BE-9B5B-457C-FA338DF70226}"/>
              </a:ext>
            </a:extLst>
          </p:cNvPr>
          <p:cNvSpPr txBox="1"/>
          <p:nvPr/>
        </p:nvSpPr>
        <p:spPr>
          <a:xfrm>
            <a:off x="200546" y="4841851"/>
            <a:ext cx="80374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Raleway" pitchFamily="2" charset="0"/>
                <a:ea typeface="+mn-lt"/>
                <a:cs typeface="+mn-lt"/>
              </a:rPr>
              <a:t>Minimum Spanning Tree (MST):</a:t>
            </a:r>
            <a:endParaRPr lang="en-GB" sz="2400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A spanning tree of a weighted, undirected, connected graph that: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   Connects all vertices.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 Has no cycles.</a:t>
            </a:r>
          </a:p>
          <a:p>
            <a:pPr marL="0" indent="0">
              <a:buNone/>
            </a:pPr>
            <a:r>
              <a:rPr lang="en-GB" sz="1800" dirty="0">
                <a:latin typeface="Raleway" pitchFamily="2" charset="0"/>
                <a:ea typeface="+mn-lt"/>
                <a:cs typeface="+mn-lt"/>
              </a:rPr>
              <a:t> Has the minimal possible total weight among all possible spanning trees.</a:t>
            </a:r>
            <a:endParaRPr lang="en-GB" sz="1800" dirty="0">
              <a:latin typeface="Raleway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A805A8-A7D8-D03C-EA14-B3FB7FBAFFBA}"/>
              </a:ext>
            </a:extLst>
          </p:cNvPr>
          <p:cNvGrpSpPr/>
          <p:nvPr/>
        </p:nvGrpSpPr>
        <p:grpSpPr>
          <a:xfrm>
            <a:off x="1482893" y="12661010"/>
            <a:ext cx="6093994" cy="1092892"/>
            <a:chOff x="1465006" y="7075559"/>
            <a:chExt cx="6093994" cy="1092892"/>
          </a:xfrm>
        </p:grpSpPr>
        <p:pic>
          <p:nvPicPr>
            <p:cNvPr id="11" name="Picture 10" descr="A close-up of a symbol&#10;&#10;AI-generated content may be incorrect.">
              <a:extLst>
                <a:ext uri="{FF2B5EF4-FFF2-40B4-BE49-F238E27FC236}">
                  <a16:creationId xmlns:a16="http://schemas.microsoft.com/office/drawing/2014/main" id="{29ED2C0D-272F-2E16-1831-6E2B85D9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86278" y="7075559"/>
              <a:ext cx="4272722" cy="10928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CFF3D9-C010-ECBE-450B-198DF3404B61}"/>
                </a:ext>
              </a:extLst>
            </p:cNvPr>
            <p:cNvSpPr txBox="1"/>
            <p:nvPr/>
          </p:nvSpPr>
          <p:spPr>
            <a:xfrm>
              <a:off x="1465006" y="7360395"/>
              <a:ext cx="60939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2800" dirty="0">
                  <a:latin typeface="Raleway" pitchFamily="2" charset="0"/>
                </a:rPr>
                <a:t>Formally</a:t>
              </a:r>
              <a:r>
                <a:rPr lang="en-GB" sz="2800" dirty="0"/>
                <a:t>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2DFECB1-86F8-4D8B-A8A3-9BF9A7DD2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00" b="91266" l="9804" r="89840">
                        <a14:foregroundMark x1="49376" y1="8200" x2="49376" y2="8200"/>
                        <a14:foregroundMark x1="50267" y1="91266" x2="50267" y2="91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31" y="2534247"/>
            <a:ext cx="951629" cy="9516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B47915E-D24E-735F-D69B-C65DC3719E97}"/>
              </a:ext>
            </a:extLst>
          </p:cNvPr>
          <p:cNvGrpSpPr/>
          <p:nvPr/>
        </p:nvGrpSpPr>
        <p:grpSpPr>
          <a:xfrm>
            <a:off x="10677288" y="3577225"/>
            <a:ext cx="1272559" cy="646332"/>
            <a:chOff x="7382749" y="4049973"/>
            <a:chExt cx="3186191" cy="161826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8AAF71-E6C5-952F-1737-F42EA3C102B9}"/>
                </a:ext>
              </a:extLst>
            </p:cNvPr>
            <p:cNvSpPr/>
            <p:nvPr/>
          </p:nvSpPr>
          <p:spPr>
            <a:xfrm>
              <a:off x="8654575" y="404997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91EDE92-2246-B1C6-AA9F-AC6B54FD4FB8}"/>
                </a:ext>
              </a:extLst>
            </p:cNvPr>
            <p:cNvSpPr/>
            <p:nvPr/>
          </p:nvSpPr>
          <p:spPr>
            <a:xfrm>
              <a:off x="7382749" y="404997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5E5383-BE03-88AC-C0BF-7A498F11E4CC}"/>
                </a:ext>
              </a:extLst>
            </p:cNvPr>
            <p:cNvSpPr/>
            <p:nvPr/>
          </p:nvSpPr>
          <p:spPr>
            <a:xfrm>
              <a:off x="9925750" y="404997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8397D4-DC8B-2D17-BFB7-FDBDFA32B75C}"/>
                </a:ext>
              </a:extLst>
            </p:cNvPr>
            <p:cNvSpPr/>
            <p:nvPr/>
          </p:nvSpPr>
          <p:spPr>
            <a:xfrm>
              <a:off x="9925750" y="508586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2E73BE-6E01-5D9C-B7AA-D0A756A902EE}"/>
                </a:ext>
              </a:extLst>
            </p:cNvPr>
            <p:cNvSpPr/>
            <p:nvPr/>
          </p:nvSpPr>
          <p:spPr>
            <a:xfrm>
              <a:off x="7382749" y="508586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BAF974-26B8-62AD-08BA-1E6BE76D15FD}"/>
                </a:ext>
              </a:extLst>
            </p:cNvPr>
            <p:cNvCxnSpPr>
              <a:stCxn id="16" idx="2"/>
              <a:endCxn id="17" idx="6"/>
            </p:cNvCxnSpPr>
            <p:nvPr/>
          </p:nvCxnSpPr>
          <p:spPr>
            <a:xfrm flipH="1">
              <a:off x="8025939" y="4341161"/>
              <a:ext cx="628636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7D21AC-50BF-AD4C-0A1A-F94336ABDD6D}"/>
                </a:ext>
              </a:extLst>
            </p:cNvPr>
            <p:cNvCxnSpPr/>
            <p:nvPr/>
          </p:nvCxnSpPr>
          <p:spPr>
            <a:xfrm flipH="1">
              <a:off x="9297765" y="4335685"/>
              <a:ext cx="628636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C76FC9B-ED92-458A-F4C4-B16FADA7BC62}"/>
                </a:ext>
              </a:extLst>
            </p:cNvPr>
            <p:cNvCxnSpPr>
              <a:stCxn id="17" idx="4"/>
              <a:endCxn id="20" idx="0"/>
            </p:cNvCxnSpPr>
            <p:nvPr/>
          </p:nvCxnSpPr>
          <p:spPr>
            <a:xfrm>
              <a:off x="7704344" y="4632348"/>
              <a:ext cx="0" cy="45351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87F859-4C8C-C96D-2AC1-F92A585EF77B}"/>
                </a:ext>
              </a:extLst>
            </p:cNvPr>
            <p:cNvCxnSpPr/>
            <p:nvPr/>
          </p:nvCxnSpPr>
          <p:spPr>
            <a:xfrm>
              <a:off x="10247345" y="4632347"/>
              <a:ext cx="0" cy="45351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D36529-CA7D-0442-BA0F-D1BBF2BF4489}"/>
                </a:ext>
              </a:extLst>
            </p:cNvPr>
            <p:cNvCxnSpPr>
              <a:cxnSpLocks/>
              <a:stCxn id="16" idx="3"/>
              <a:endCxn id="20" idx="7"/>
            </p:cNvCxnSpPr>
            <p:nvPr/>
          </p:nvCxnSpPr>
          <p:spPr>
            <a:xfrm flipH="1">
              <a:off x="7931747" y="4547062"/>
              <a:ext cx="817021" cy="624087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70B5B0F-E597-63BF-CC8A-B04906EF8627}"/>
              </a:ext>
            </a:extLst>
          </p:cNvPr>
          <p:cNvGrpSpPr/>
          <p:nvPr/>
        </p:nvGrpSpPr>
        <p:grpSpPr>
          <a:xfrm>
            <a:off x="7576887" y="4337831"/>
            <a:ext cx="4498806" cy="2260054"/>
            <a:chOff x="1439252" y="4880080"/>
            <a:chExt cx="4086104" cy="205272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CA207A0-4385-AB89-A5AC-332D26495E3D}"/>
                </a:ext>
              </a:extLst>
            </p:cNvPr>
            <p:cNvSpPr/>
            <p:nvPr/>
          </p:nvSpPr>
          <p:spPr>
            <a:xfrm>
              <a:off x="2163049" y="494668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6AB6A0D-AF4B-BD26-5E25-619F26B7BB76}"/>
                </a:ext>
              </a:extLst>
            </p:cNvPr>
            <p:cNvSpPr/>
            <p:nvPr/>
          </p:nvSpPr>
          <p:spPr>
            <a:xfrm>
              <a:off x="3236909" y="494668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730A353-770B-7D81-4315-1B783C5EE209}"/>
                </a:ext>
              </a:extLst>
            </p:cNvPr>
            <p:cNvSpPr/>
            <p:nvPr/>
          </p:nvSpPr>
          <p:spPr>
            <a:xfrm>
              <a:off x="4310769" y="494668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14526D6-4F2F-CA96-01A5-650696F27D39}"/>
                </a:ext>
              </a:extLst>
            </p:cNvPr>
            <p:cNvSpPr/>
            <p:nvPr/>
          </p:nvSpPr>
          <p:spPr>
            <a:xfrm>
              <a:off x="1439252" y="5696048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CB47908-ECFE-B2F7-DC34-8ED9515100DE}"/>
                </a:ext>
              </a:extLst>
            </p:cNvPr>
            <p:cNvSpPr/>
            <p:nvPr/>
          </p:nvSpPr>
          <p:spPr>
            <a:xfrm>
              <a:off x="3236909" y="5664823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3630C58-08C2-3F1B-0D74-30506D14485B}"/>
                </a:ext>
              </a:extLst>
            </p:cNvPr>
            <p:cNvSpPr/>
            <p:nvPr/>
          </p:nvSpPr>
          <p:spPr>
            <a:xfrm>
              <a:off x="5034566" y="5693858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45B11D-D9F3-87DE-4888-FC0E3F1BE412}"/>
                </a:ext>
              </a:extLst>
            </p:cNvPr>
            <p:cNvSpPr/>
            <p:nvPr/>
          </p:nvSpPr>
          <p:spPr>
            <a:xfrm>
              <a:off x="2163049" y="641361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9989C4-DC59-9D63-EF6D-751104EC7383}"/>
                </a:ext>
              </a:extLst>
            </p:cNvPr>
            <p:cNvSpPr/>
            <p:nvPr/>
          </p:nvSpPr>
          <p:spPr>
            <a:xfrm>
              <a:off x="3236909" y="641361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BADCA71-45C8-F72A-0FB3-D50B5F87FE75}"/>
                </a:ext>
              </a:extLst>
            </p:cNvPr>
            <p:cNvSpPr/>
            <p:nvPr/>
          </p:nvSpPr>
          <p:spPr>
            <a:xfrm>
              <a:off x="4310769" y="641361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B652959-2FA3-1DF7-F386-D438FCA02786}"/>
                </a:ext>
              </a:extLst>
            </p:cNvPr>
            <p:cNvCxnSpPr>
              <a:cxnSpLocks/>
              <a:stCxn id="37" idx="4"/>
              <a:endCxn id="43" idx="0"/>
            </p:cNvCxnSpPr>
            <p:nvPr/>
          </p:nvCxnSpPr>
          <p:spPr>
            <a:xfrm>
              <a:off x="2408444" y="5391070"/>
              <a:ext cx="0" cy="102254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4CC556B-E1B2-6567-0004-BFB107CE2130}"/>
                </a:ext>
              </a:extLst>
            </p:cNvPr>
            <p:cNvCxnSpPr>
              <a:cxnSpLocks/>
              <a:stCxn id="39" idx="4"/>
              <a:endCxn id="45" idx="0"/>
            </p:cNvCxnSpPr>
            <p:nvPr/>
          </p:nvCxnSpPr>
          <p:spPr>
            <a:xfrm>
              <a:off x="4556164" y="5391070"/>
              <a:ext cx="0" cy="102254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D9DC0CC-7D73-879E-B077-92D37249B0CF}"/>
                </a:ext>
              </a:extLst>
            </p:cNvPr>
            <p:cNvCxnSpPr>
              <a:cxnSpLocks/>
              <a:stCxn id="38" idx="4"/>
              <a:endCxn id="41" idx="0"/>
            </p:cNvCxnSpPr>
            <p:nvPr/>
          </p:nvCxnSpPr>
          <p:spPr>
            <a:xfrm>
              <a:off x="3482304" y="5391070"/>
              <a:ext cx="0" cy="273753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520347-5767-A5EE-4345-D8CD9A99AAF6}"/>
                </a:ext>
              </a:extLst>
            </p:cNvPr>
            <p:cNvCxnSpPr>
              <a:cxnSpLocks/>
              <a:stCxn id="41" idx="3"/>
              <a:endCxn id="43" idx="7"/>
            </p:cNvCxnSpPr>
            <p:nvPr/>
          </p:nvCxnSpPr>
          <p:spPr>
            <a:xfrm flipH="1">
              <a:off x="2581964" y="6044129"/>
              <a:ext cx="726820" cy="43456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C654D54-8118-1F6A-FE96-ABE57794550C}"/>
                </a:ext>
              </a:extLst>
            </p:cNvPr>
            <p:cNvCxnSpPr>
              <a:cxnSpLocks/>
              <a:stCxn id="40" idx="5"/>
              <a:endCxn id="43" idx="1"/>
            </p:cNvCxnSpPr>
            <p:nvPr/>
          </p:nvCxnSpPr>
          <p:spPr>
            <a:xfrm>
              <a:off x="1858167" y="6075354"/>
              <a:ext cx="376757" cy="40334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137BF2-A75D-7FD4-C8A9-EAE2A88FEF2D}"/>
                </a:ext>
              </a:extLst>
            </p:cNvPr>
            <p:cNvCxnSpPr>
              <a:cxnSpLocks/>
              <a:stCxn id="37" idx="3"/>
              <a:endCxn id="40" idx="7"/>
            </p:cNvCxnSpPr>
            <p:nvPr/>
          </p:nvCxnSpPr>
          <p:spPr>
            <a:xfrm flipH="1">
              <a:off x="1858167" y="5325991"/>
              <a:ext cx="376757" cy="435136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6DDC730-D992-7EA0-8B89-A2E62BBABF05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>
              <a:off x="2653839" y="5168878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39806A7-876A-A025-F9E9-FD8D05C81F3E}"/>
                </a:ext>
              </a:extLst>
            </p:cNvPr>
            <p:cNvCxnSpPr>
              <a:cxnSpLocks/>
            </p:cNvCxnSpPr>
            <p:nvPr/>
          </p:nvCxnSpPr>
          <p:spPr>
            <a:xfrm>
              <a:off x="3727699" y="5154398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B2E078B-1BD9-331B-A64B-DBD2AD116C16}"/>
                </a:ext>
              </a:extLst>
            </p:cNvPr>
            <p:cNvCxnSpPr>
              <a:cxnSpLocks/>
            </p:cNvCxnSpPr>
            <p:nvPr/>
          </p:nvCxnSpPr>
          <p:spPr>
            <a:xfrm>
              <a:off x="2653839" y="6645945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F098F1F-C08C-5235-E78C-1FD109E1BF04}"/>
                </a:ext>
              </a:extLst>
            </p:cNvPr>
            <p:cNvCxnSpPr>
              <a:cxnSpLocks/>
            </p:cNvCxnSpPr>
            <p:nvPr/>
          </p:nvCxnSpPr>
          <p:spPr>
            <a:xfrm>
              <a:off x="3727699" y="6645945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64AB21C-13B1-8907-1254-9B86342AE230}"/>
                </a:ext>
              </a:extLst>
            </p:cNvPr>
            <p:cNvCxnSpPr>
              <a:cxnSpLocks/>
              <a:stCxn id="38" idx="5"/>
              <a:endCxn id="45" idx="1"/>
            </p:cNvCxnSpPr>
            <p:nvPr/>
          </p:nvCxnSpPr>
          <p:spPr>
            <a:xfrm>
              <a:off x="3655824" y="5325991"/>
              <a:ext cx="726820" cy="1152703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430A392-396E-6D06-C238-77A3566F03AD}"/>
                </a:ext>
              </a:extLst>
            </p:cNvPr>
            <p:cNvCxnSpPr>
              <a:cxnSpLocks/>
              <a:stCxn id="45" idx="7"/>
              <a:endCxn id="42" idx="3"/>
            </p:cNvCxnSpPr>
            <p:nvPr/>
          </p:nvCxnSpPr>
          <p:spPr>
            <a:xfrm flipV="1">
              <a:off x="4729684" y="6073164"/>
              <a:ext cx="376757" cy="40553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E668C9A-9979-FDE0-C90B-CAA16314778B}"/>
                </a:ext>
              </a:extLst>
            </p:cNvPr>
            <p:cNvCxnSpPr>
              <a:cxnSpLocks/>
              <a:stCxn id="39" idx="5"/>
              <a:endCxn id="42" idx="1"/>
            </p:cNvCxnSpPr>
            <p:nvPr/>
          </p:nvCxnSpPr>
          <p:spPr>
            <a:xfrm>
              <a:off x="4729684" y="5325991"/>
              <a:ext cx="376757" cy="432946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0020920-F60F-64F1-001F-9F9CAA81B800}"/>
                </a:ext>
              </a:extLst>
            </p:cNvPr>
            <p:cNvCxnSpPr>
              <a:cxnSpLocks/>
              <a:stCxn id="41" idx="4"/>
              <a:endCxn id="44" idx="0"/>
            </p:cNvCxnSpPr>
            <p:nvPr/>
          </p:nvCxnSpPr>
          <p:spPr>
            <a:xfrm>
              <a:off x="3482304" y="6109208"/>
              <a:ext cx="0" cy="304407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BD1B6C-7206-00BD-D811-271FEAB150CF}"/>
                </a:ext>
              </a:extLst>
            </p:cNvPr>
            <p:cNvSpPr txBox="1"/>
            <p:nvPr/>
          </p:nvSpPr>
          <p:spPr>
            <a:xfrm>
              <a:off x="2688247" y="6594253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1</a:t>
              </a:r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40B146A-8F9A-4160-91D7-4131F59B0EE8}"/>
                </a:ext>
              </a:extLst>
            </p:cNvPr>
            <p:cNvSpPr txBox="1"/>
            <p:nvPr/>
          </p:nvSpPr>
          <p:spPr>
            <a:xfrm>
              <a:off x="3769206" y="6577271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2</a:t>
              </a:r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A7D63F0-7921-31F7-2455-24DDEA9B864B}"/>
                </a:ext>
              </a:extLst>
            </p:cNvPr>
            <p:cNvSpPr txBox="1"/>
            <p:nvPr/>
          </p:nvSpPr>
          <p:spPr>
            <a:xfrm>
              <a:off x="3155686" y="5320864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2</a:t>
              </a:r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C128E15-31A0-6C6A-9292-821BFA5B80AD}"/>
                </a:ext>
              </a:extLst>
            </p:cNvPr>
            <p:cNvSpPr txBox="1"/>
            <p:nvPr/>
          </p:nvSpPr>
          <p:spPr>
            <a:xfrm>
              <a:off x="3326899" y="6106183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6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6CFDADA-7CCD-66B5-1705-F266F3E5D09B}"/>
                </a:ext>
              </a:extLst>
            </p:cNvPr>
            <p:cNvSpPr txBox="1"/>
            <p:nvPr/>
          </p:nvSpPr>
          <p:spPr>
            <a:xfrm>
              <a:off x="2778237" y="6199596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7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F4C4EB3-9632-B9EF-20AD-F9565726905F}"/>
                </a:ext>
              </a:extLst>
            </p:cNvPr>
            <p:cNvSpPr txBox="1"/>
            <p:nvPr/>
          </p:nvSpPr>
          <p:spPr>
            <a:xfrm>
              <a:off x="3829404" y="5639800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4</a:t>
              </a:r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26F703E-DCEF-1247-8DAC-F3AAB6280E8C}"/>
                </a:ext>
              </a:extLst>
            </p:cNvPr>
            <p:cNvSpPr txBox="1"/>
            <p:nvPr/>
          </p:nvSpPr>
          <p:spPr>
            <a:xfrm>
              <a:off x="4460247" y="5673129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14</a:t>
              </a:r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781BA39-6140-2990-EE83-06E0685643C2}"/>
                </a:ext>
              </a:extLst>
            </p:cNvPr>
            <p:cNvSpPr txBox="1"/>
            <p:nvPr/>
          </p:nvSpPr>
          <p:spPr>
            <a:xfrm>
              <a:off x="4753600" y="5273290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9</a:t>
              </a:r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5B7DFC8-FA86-77A4-3374-CC5C7AE48B3B}"/>
                </a:ext>
              </a:extLst>
            </p:cNvPr>
            <p:cNvSpPr txBox="1"/>
            <p:nvPr/>
          </p:nvSpPr>
          <p:spPr>
            <a:xfrm>
              <a:off x="4785716" y="6220257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10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4030933-FC40-8EC2-FB10-CE4FC7A8050E}"/>
                </a:ext>
              </a:extLst>
            </p:cNvPr>
            <p:cNvSpPr txBox="1"/>
            <p:nvPr/>
          </p:nvSpPr>
          <p:spPr>
            <a:xfrm>
              <a:off x="3769206" y="4880080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7</a:t>
              </a:r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34C1D13-F406-A869-A581-86CE33D2762B}"/>
                </a:ext>
              </a:extLst>
            </p:cNvPr>
            <p:cNvSpPr txBox="1"/>
            <p:nvPr/>
          </p:nvSpPr>
          <p:spPr>
            <a:xfrm>
              <a:off x="2695434" y="4888474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8</a:t>
              </a:r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61844F9-E74B-AAEF-47EC-8EFD5B901625}"/>
                </a:ext>
              </a:extLst>
            </p:cNvPr>
            <p:cNvSpPr txBox="1"/>
            <p:nvPr/>
          </p:nvSpPr>
          <p:spPr>
            <a:xfrm>
              <a:off x="1702911" y="5326269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4</a:t>
              </a:r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C2BA4FD-BD06-02CA-AF57-327A48B712FF}"/>
                </a:ext>
              </a:extLst>
            </p:cNvPr>
            <p:cNvSpPr txBox="1"/>
            <p:nvPr/>
          </p:nvSpPr>
          <p:spPr>
            <a:xfrm>
              <a:off x="1700166" y="6187065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8</a:t>
              </a:r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634D659-8BE0-61D7-B3D6-428FCF8A64A0}"/>
                </a:ext>
              </a:extLst>
            </p:cNvPr>
            <p:cNvSpPr txBox="1"/>
            <p:nvPr/>
          </p:nvSpPr>
          <p:spPr>
            <a:xfrm>
              <a:off x="2290677" y="5707601"/>
              <a:ext cx="48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11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719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4ABC2-E1EE-21A1-63C1-B07AFB7C0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BE3B0-A583-F4BE-21A0-7FCA06D95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b="43754"/>
          <a:stretch/>
        </p:blipFill>
        <p:spPr>
          <a:xfrm>
            <a:off x="0" y="-2002851"/>
            <a:ext cx="12192000" cy="41444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A5AAAB-45D5-A2D5-2E3D-46ED07AE7533}"/>
              </a:ext>
            </a:extLst>
          </p:cNvPr>
          <p:cNvSpPr/>
          <p:nvPr/>
        </p:nvSpPr>
        <p:spPr>
          <a:xfrm>
            <a:off x="0" y="0"/>
            <a:ext cx="12192000" cy="2141622"/>
          </a:xfrm>
          <a:prstGeom prst="rect">
            <a:avLst/>
          </a:prstGeom>
          <a:gradFill flip="none" rotWithShape="1">
            <a:gsLst>
              <a:gs pos="61000">
                <a:srgbClr val="B3B3B3">
                  <a:alpha val="2000"/>
                </a:srgbClr>
              </a:gs>
              <a:gs pos="0">
                <a:schemeClr val="accent3">
                  <a:lumMod val="0"/>
                  <a:lumOff val="100000"/>
                  <a:alpha val="0"/>
                </a:schemeClr>
              </a:gs>
              <a:gs pos="88000">
                <a:schemeClr val="bg1">
                  <a:lumMod val="75000"/>
                  <a:lumOff val="25000"/>
                  <a:alpha val="9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1A603-51A7-8FE3-11D6-0034D6A4F96A}"/>
              </a:ext>
            </a:extLst>
          </p:cNvPr>
          <p:cNvSpPr txBox="1"/>
          <p:nvPr/>
        </p:nvSpPr>
        <p:spPr>
          <a:xfrm>
            <a:off x="429126" y="825986"/>
            <a:ext cx="11646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dirty="0">
                <a:latin typeface="Raleway ExtraLight" pitchFamily="2" charset="0"/>
                <a:ea typeface="+mj-lt"/>
                <a:cs typeface="+mj-lt"/>
              </a:rPr>
              <a:t>Mathematical Foundations</a:t>
            </a:r>
            <a:endParaRPr lang="en-US" sz="7200" dirty="0">
              <a:latin typeface="Raleway Extra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37CF8-FB39-9974-9085-1D81BC3655D7}"/>
              </a:ext>
            </a:extLst>
          </p:cNvPr>
          <p:cNvSpPr txBox="1"/>
          <p:nvPr/>
        </p:nvSpPr>
        <p:spPr>
          <a:xfrm>
            <a:off x="697832" y="2191013"/>
            <a:ext cx="1015465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Raleway" pitchFamily="2" charset="0"/>
                <a:ea typeface="+mn-lt"/>
                <a:cs typeface="+mn-lt"/>
              </a:rPr>
              <a:t>Graph (G):</a:t>
            </a:r>
            <a:endParaRPr lang="en-GB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  Composed of vertices (V) and edges (E), denoted as G = (V, E).</a:t>
            </a:r>
            <a:endParaRPr lang="en-GB" sz="1400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  Weighted Graph: Each edge e ∈  E has a numerical weight representing cost, distance, or other measures</a:t>
            </a:r>
            <a:endParaRPr lang="en-GB" sz="1400" dirty="0"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2E739-B69D-1AC8-7B23-C0F9C4723922}"/>
              </a:ext>
            </a:extLst>
          </p:cNvPr>
          <p:cNvSpPr txBox="1"/>
          <p:nvPr/>
        </p:nvSpPr>
        <p:spPr>
          <a:xfrm>
            <a:off x="697832" y="2967608"/>
            <a:ext cx="7664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Raleway" pitchFamily="2" charset="0"/>
                <a:ea typeface="+mn-lt"/>
                <a:cs typeface="+mn-lt"/>
              </a:rPr>
              <a:t>Connected Graph:</a:t>
            </a:r>
            <a:endParaRPr lang="en-GB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  A graph where there's a path between every pair of vertices.</a:t>
            </a:r>
            <a:endParaRPr lang="en-GB" dirty="0">
              <a:latin typeface="Raleway" pitchFamily="2" charset="0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D0812-805F-E0A8-144E-F56FFC7A1272}"/>
              </a:ext>
            </a:extLst>
          </p:cNvPr>
          <p:cNvSpPr txBox="1"/>
          <p:nvPr/>
        </p:nvSpPr>
        <p:spPr>
          <a:xfrm>
            <a:off x="697832" y="3517436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Raleway" pitchFamily="2" charset="0"/>
                <a:ea typeface="+mn-lt"/>
                <a:cs typeface="+mn-lt"/>
              </a:rPr>
              <a:t>Undirected Graph:</a:t>
            </a:r>
            <a:endParaRPr lang="en-GB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  Edges have no direction (connections go both ways).</a:t>
            </a:r>
            <a:endParaRPr lang="en-GB" sz="1400" dirty="0"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0D636-8938-04F2-452E-0438CF0CFA55}"/>
              </a:ext>
            </a:extLst>
          </p:cNvPr>
          <p:cNvSpPr txBox="1"/>
          <p:nvPr/>
        </p:nvSpPr>
        <p:spPr>
          <a:xfrm>
            <a:off x="693689" y="4095005"/>
            <a:ext cx="803749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Raleway" pitchFamily="2" charset="0"/>
                <a:ea typeface="+mn-lt"/>
                <a:cs typeface="+mn-lt"/>
              </a:rPr>
              <a:t>Minimum Spanning Tree (MST):</a:t>
            </a:r>
            <a:endParaRPr lang="en-GB" b="1" dirty="0">
              <a:latin typeface="Raleway" pitchFamily="2" charset="0"/>
            </a:endParaRP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  A spanning tree of a weighted, undirected, connected graph that:</a:t>
            </a: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   Connects all vertices.</a:t>
            </a: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 Has no cycles.</a:t>
            </a:r>
          </a:p>
          <a:p>
            <a:pPr marL="0" indent="0">
              <a:buNone/>
            </a:pPr>
            <a:r>
              <a:rPr lang="en-GB" sz="1400" dirty="0">
                <a:latin typeface="Raleway" pitchFamily="2" charset="0"/>
                <a:ea typeface="+mn-lt"/>
                <a:cs typeface="+mn-lt"/>
              </a:rPr>
              <a:t> Has the minimal possible total weight among all possible spanning trees.</a:t>
            </a:r>
            <a:endParaRPr lang="en-GB" sz="1400" dirty="0">
              <a:latin typeface="Raleway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3B68F7-2AC3-299D-89B6-97B323963186}"/>
              </a:ext>
            </a:extLst>
          </p:cNvPr>
          <p:cNvGrpSpPr/>
          <p:nvPr/>
        </p:nvGrpSpPr>
        <p:grpSpPr>
          <a:xfrm>
            <a:off x="2637189" y="5326111"/>
            <a:ext cx="6983130" cy="1252349"/>
            <a:chOff x="1465006" y="7075559"/>
            <a:chExt cx="6093994" cy="1092892"/>
          </a:xfrm>
        </p:grpSpPr>
        <p:pic>
          <p:nvPicPr>
            <p:cNvPr id="11" name="Picture 10" descr="A close-up of a symbol&#10;&#10;AI-generated content may be incorrect.">
              <a:extLst>
                <a:ext uri="{FF2B5EF4-FFF2-40B4-BE49-F238E27FC236}">
                  <a16:creationId xmlns:a16="http://schemas.microsoft.com/office/drawing/2014/main" id="{40295D87-6A62-13BF-6333-EE234D224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86278" y="7075559"/>
              <a:ext cx="4272722" cy="10928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D353AC-CFFD-3528-A2D0-5255042F48AC}"/>
                </a:ext>
              </a:extLst>
            </p:cNvPr>
            <p:cNvSpPr txBox="1"/>
            <p:nvPr/>
          </p:nvSpPr>
          <p:spPr>
            <a:xfrm>
              <a:off x="1465006" y="7360395"/>
              <a:ext cx="60939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2800" dirty="0">
                  <a:latin typeface="Raleway" pitchFamily="2" charset="0"/>
                </a:rPr>
                <a:t>Formally</a:t>
              </a:r>
              <a:r>
                <a:rPr lang="en-GB" sz="2800" dirty="0"/>
                <a:t>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2639527-2671-5EB8-072B-1F7423F7D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00" b="91266" l="9804" r="89840">
                        <a14:foregroundMark x1="49376" y1="8200" x2="49376" y2="8200"/>
                        <a14:foregroundMark x1="50267" y1="91266" x2="50267" y2="91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31" y="2534247"/>
            <a:ext cx="951629" cy="9516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51DE2D-E893-1074-03BF-68F236B058A5}"/>
              </a:ext>
            </a:extLst>
          </p:cNvPr>
          <p:cNvGrpSpPr/>
          <p:nvPr/>
        </p:nvGrpSpPr>
        <p:grpSpPr>
          <a:xfrm>
            <a:off x="10677288" y="3577225"/>
            <a:ext cx="1272559" cy="646332"/>
            <a:chOff x="7382749" y="4049973"/>
            <a:chExt cx="3186191" cy="161826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E842565-DF43-EA69-5B74-1213F572FBDA}"/>
                </a:ext>
              </a:extLst>
            </p:cNvPr>
            <p:cNvSpPr/>
            <p:nvPr/>
          </p:nvSpPr>
          <p:spPr>
            <a:xfrm>
              <a:off x="8654575" y="404997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6DA451-EBCF-236F-67E4-29B0216DE6ED}"/>
                </a:ext>
              </a:extLst>
            </p:cNvPr>
            <p:cNvSpPr/>
            <p:nvPr/>
          </p:nvSpPr>
          <p:spPr>
            <a:xfrm>
              <a:off x="7382749" y="404997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8689C3D-9CA7-7701-7D74-4662EC4AA25E}"/>
                </a:ext>
              </a:extLst>
            </p:cNvPr>
            <p:cNvSpPr/>
            <p:nvPr/>
          </p:nvSpPr>
          <p:spPr>
            <a:xfrm>
              <a:off x="9925750" y="404997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B456DF-9E02-3739-B40B-48AD6B63FD82}"/>
                </a:ext>
              </a:extLst>
            </p:cNvPr>
            <p:cNvSpPr/>
            <p:nvPr/>
          </p:nvSpPr>
          <p:spPr>
            <a:xfrm>
              <a:off x="9925750" y="508586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82043F-D9F7-9E74-C000-61D728763137}"/>
                </a:ext>
              </a:extLst>
            </p:cNvPr>
            <p:cNvSpPr/>
            <p:nvPr/>
          </p:nvSpPr>
          <p:spPr>
            <a:xfrm>
              <a:off x="7382749" y="5085863"/>
              <a:ext cx="643190" cy="58237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C36E3A-7569-9C81-A216-DA8D5C559B22}"/>
                </a:ext>
              </a:extLst>
            </p:cNvPr>
            <p:cNvCxnSpPr>
              <a:stCxn id="16" idx="2"/>
              <a:endCxn id="17" idx="6"/>
            </p:cNvCxnSpPr>
            <p:nvPr/>
          </p:nvCxnSpPr>
          <p:spPr>
            <a:xfrm flipH="1">
              <a:off x="8025939" y="4341161"/>
              <a:ext cx="628636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4CB76B4-08EF-0CA5-15C1-3D300648DF5D}"/>
                </a:ext>
              </a:extLst>
            </p:cNvPr>
            <p:cNvCxnSpPr/>
            <p:nvPr/>
          </p:nvCxnSpPr>
          <p:spPr>
            <a:xfrm flipH="1">
              <a:off x="9297765" y="4335685"/>
              <a:ext cx="628636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EBD9D05-5A4C-36DE-2628-C4BCCF96E6DC}"/>
                </a:ext>
              </a:extLst>
            </p:cNvPr>
            <p:cNvCxnSpPr>
              <a:stCxn id="17" idx="4"/>
              <a:endCxn id="20" idx="0"/>
            </p:cNvCxnSpPr>
            <p:nvPr/>
          </p:nvCxnSpPr>
          <p:spPr>
            <a:xfrm>
              <a:off x="7704344" y="4632348"/>
              <a:ext cx="0" cy="45351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151DC6-0543-5312-9B08-B82CB1FC453D}"/>
                </a:ext>
              </a:extLst>
            </p:cNvPr>
            <p:cNvCxnSpPr/>
            <p:nvPr/>
          </p:nvCxnSpPr>
          <p:spPr>
            <a:xfrm>
              <a:off x="10247345" y="4632347"/>
              <a:ext cx="0" cy="45351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35F0F5-8522-704F-DAFD-64DC7AD32812}"/>
                </a:ext>
              </a:extLst>
            </p:cNvPr>
            <p:cNvCxnSpPr>
              <a:cxnSpLocks/>
              <a:stCxn id="16" idx="3"/>
              <a:endCxn id="20" idx="7"/>
            </p:cNvCxnSpPr>
            <p:nvPr/>
          </p:nvCxnSpPr>
          <p:spPr>
            <a:xfrm flipH="1">
              <a:off x="7931747" y="4547062"/>
              <a:ext cx="817021" cy="624087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E9D83C7-94F2-B8D9-955C-960D7BF1653B}"/>
              </a:ext>
            </a:extLst>
          </p:cNvPr>
          <p:cNvGrpSpPr/>
          <p:nvPr/>
        </p:nvGrpSpPr>
        <p:grpSpPr>
          <a:xfrm>
            <a:off x="10729813" y="4337827"/>
            <a:ext cx="1345879" cy="687723"/>
            <a:chOff x="1439252" y="4880080"/>
            <a:chExt cx="4086104" cy="208793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B7FEBAC-A000-B1B0-CDD9-F6AD4763000C}"/>
                </a:ext>
              </a:extLst>
            </p:cNvPr>
            <p:cNvSpPr/>
            <p:nvPr/>
          </p:nvSpPr>
          <p:spPr>
            <a:xfrm>
              <a:off x="2163049" y="494668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/>
                <a:t>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B99062-7BE7-9052-DF5C-43D87DA2609F}"/>
                </a:ext>
              </a:extLst>
            </p:cNvPr>
            <p:cNvSpPr/>
            <p:nvPr/>
          </p:nvSpPr>
          <p:spPr>
            <a:xfrm>
              <a:off x="3236909" y="494668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/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B31359-3B6C-1A4E-12AD-A7D9F1E12D3C}"/>
                </a:ext>
              </a:extLst>
            </p:cNvPr>
            <p:cNvSpPr/>
            <p:nvPr/>
          </p:nvSpPr>
          <p:spPr>
            <a:xfrm>
              <a:off x="4310769" y="494668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/>
                <a:t>3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2889BF7-16FC-0885-2C07-98AA6E513001}"/>
                </a:ext>
              </a:extLst>
            </p:cNvPr>
            <p:cNvSpPr/>
            <p:nvPr/>
          </p:nvSpPr>
          <p:spPr>
            <a:xfrm>
              <a:off x="1439252" y="5696048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29A7FDC-22D7-209E-73DD-7C6BB5885A92}"/>
                </a:ext>
              </a:extLst>
            </p:cNvPr>
            <p:cNvSpPr/>
            <p:nvPr/>
          </p:nvSpPr>
          <p:spPr>
            <a:xfrm>
              <a:off x="3236909" y="5664823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/>
                <a:t>8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7B5FD7-1C1E-A815-DF7B-30AB8A34B9ED}"/>
                </a:ext>
              </a:extLst>
            </p:cNvPr>
            <p:cNvSpPr/>
            <p:nvPr/>
          </p:nvSpPr>
          <p:spPr>
            <a:xfrm>
              <a:off x="5034566" y="5693858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/>
                <a:t>4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431A34-7425-2A10-17F4-AC0E320B7FD4}"/>
                </a:ext>
              </a:extLst>
            </p:cNvPr>
            <p:cNvSpPr/>
            <p:nvPr/>
          </p:nvSpPr>
          <p:spPr>
            <a:xfrm>
              <a:off x="2163049" y="641361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/>
                <a:t>7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01F8018-6AED-6CBA-C8C7-3C18C3312031}"/>
                </a:ext>
              </a:extLst>
            </p:cNvPr>
            <p:cNvSpPr/>
            <p:nvPr/>
          </p:nvSpPr>
          <p:spPr>
            <a:xfrm>
              <a:off x="3236909" y="641361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/>
                <a:t>6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55D84D-E59A-2B5E-00DC-50620268F5D7}"/>
                </a:ext>
              </a:extLst>
            </p:cNvPr>
            <p:cNvSpPr/>
            <p:nvPr/>
          </p:nvSpPr>
          <p:spPr>
            <a:xfrm>
              <a:off x="4310769" y="6413615"/>
              <a:ext cx="490790" cy="444385"/>
            </a:xfrm>
            <a:prstGeom prst="ellipse">
              <a:avLst/>
            </a:prstGeom>
            <a:solidFill>
              <a:srgbClr val="B9E0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/>
                <a:t>5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31EC774-3933-F4E1-2569-C87A9196CBAB}"/>
                </a:ext>
              </a:extLst>
            </p:cNvPr>
            <p:cNvCxnSpPr>
              <a:cxnSpLocks/>
              <a:stCxn id="37" idx="4"/>
              <a:endCxn id="43" idx="0"/>
            </p:cNvCxnSpPr>
            <p:nvPr/>
          </p:nvCxnSpPr>
          <p:spPr>
            <a:xfrm>
              <a:off x="2408444" y="5391070"/>
              <a:ext cx="0" cy="102254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B8AB17B-238E-CA55-D333-D7805AD77CE8}"/>
                </a:ext>
              </a:extLst>
            </p:cNvPr>
            <p:cNvCxnSpPr>
              <a:cxnSpLocks/>
              <a:stCxn id="39" idx="4"/>
              <a:endCxn id="45" idx="0"/>
            </p:cNvCxnSpPr>
            <p:nvPr/>
          </p:nvCxnSpPr>
          <p:spPr>
            <a:xfrm>
              <a:off x="4556164" y="5391070"/>
              <a:ext cx="0" cy="102254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0963BB3-CDC5-E751-EAD0-078B25117AB0}"/>
                </a:ext>
              </a:extLst>
            </p:cNvPr>
            <p:cNvCxnSpPr>
              <a:cxnSpLocks/>
              <a:stCxn id="38" idx="4"/>
              <a:endCxn id="41" idx="0"/>
            </p:cNvCxnSpPr>
            <p:nvPr/>
          </p:nvCxnSpPr>
          <p:spPr>
            <a:xfrm>
              <a:off x="3482304" y="5391070"/>
              <a:ext cx="0" cy="273753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8E76FB-22D1-87A6-9858-F121F53426C3}"/>
                </a:ext>
              </a:extLst>
            </p:cNvPr>
            <p:cNvCxnSpPr>
              <a:cxnSpLocks/>
              <a:stCxn id="41" idx="3"/>
              <a:endCxn id="43" idx="7"/>
            </p:cNvCxnSpPr>
            <p:nvPr/>
          </p:nvCxnSpPr>
          <p:spPr>
            <a:xfrm flipH="1">
              <a:off x="2581964" y="6044129"/>
              <a:ext cx="726820" cy="434565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B252F0-F79C-05C2-4D10-AC9E97C23850}"/>
                </a:ext>
              </a:extLst>
            </p:cNvPr>
            <p:cNvCxnSpPr>
              <a:cxnSpLocks/>
              <a:stCxn id="40" idx="5"/>
              <a:endCxn id="43" idx="1"/>
            </p:cNvCxnSpPr>
            <p:nvPr/>
          </p:nvCxnSpPr>
          <p:spPr>
            <a:xfrm>
              <a:off x="1858167" y="6075354"/>
              <a:ext cx="376757" cy="40334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3A10B69-855A-6CAE-9EDE-1D2C2113F3C3}"/>
                </a:ext>
              </a:extLst>
            </p:cNvPr>
            <p:cNvCxnSpPr>
              <a:cxnSpLocks/>
              <a:stCxn id="37" idx="3"/>
              <a:endCxn id="40" idx="7"/>
            </p:cNvCxnSpPr>
            <p:nvPr/>
          </p:nvCxnSpPr>
          <p:spPr>
            <a:xfrm flipH="1">
              <a:off x="1858167" y="5325991"/>
              <a:ext cx="376757" cy="435136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C770CF-0ECF-0696-72C6-A38A01EDC7D1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>
              <a:off x="2653839" y="5168878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B6E898C-CD71-C98D-AEDA-AD63864012C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699" y="5154398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DDCE8A6-20E2-6EC4-1648-B82E060F14B4}"/>
                </a:ext>
              </a:extLst>
            </p:cNvPr>
            <p:cNvCxnSpPr>
              <a:cxnSpLocks/>
            </p:cNvCxnSpPr>
            <p:nvPr/>
          </p:nvCxnSpPr>
          <p:spPr>
            <a:xfrm>
              <a:off x="2653839" y="6645945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EF5C2E8-43E2-B2EF-3CFA-CB5F0100C1CB}"/>
                </a:ext>
              </a:extLst>
            </p:cNvPr>
            <p:cNvCxnSpPr>
              <a:cxnSpLocks/>
            </p:cNvCxnSpPr>
            <p:nvPr/>
          </p:nvCxnSpPr>
          <p:spPr>
            <a:xfrm>
              <a:off x="3727699" y="6645945"/>
              <a:ext cx="583070" cy="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3375974-9893-4A50-D283-FCB4A123E0B7}"/>
                </a:ext>
              </a:extLst>
            </p:cNvPr>
            <p:cNvCxnSpPr>
              <a:cxnSpLocks/>
              <a:stCxn id="38" idx="5"/>
              <a:endCxn id="45" idx="1"/>
            </p:cNvCxnSpPr>
            <p:nvPr/>
          </p:nvCxnSpPr>
          <p:spPr>
            <a:xfrm>
              <a:off x="3655824" y="5325991"/>
              <a:ext cx="726820" cy="1152703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AFD7549-408F-969B-3A1B-0944E10A75C5}"/>
                </a:ext>
              </a:extLst>
            </p:cNvPr>
            <p:cNvCxnSpPr>
              <a:cxnSpLocks/>
              <a:stCxn id="45" idx="7"/>
              <a:endCxn id="42" idx="3"/>
            </p:cNvCxnSpPr>
            <p:nvPr/>
          </p:nvCxnSpPr>
          <p:spPr>
            <a:xfrm flipV="1">
              <a:off x="4729684" y="6073164"/>
              <a:ext cx="376757" cy="405530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2B2184-1046-AD0C-852A-DE8E9B0A951C}"/>
                </a:ext>
              </a:extLst>
            </p:cNvPr>
            <p:cNvCxnSpPr>
              <a:cxnSpLocks/>
              <a:stCxn id="39" idx="5"/>
              <a:endCxn id="42" idx="1"/>
            </p:cNvCxnSpPr>
            <p:nvPr/>
          </p:nvCxnSpPr>
          <p:spPr>
            <a:xfrm>
              <a:off x="4729684" y="5325991"/>
              <a:ext cx="376757" cy="432946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5862285-82AD-9748-E1EE-03F8B3359743}"/>
                </a:ext>
              </a:extLst>
            </p:cNvPr>
            <p:cNvCxnSpPr>
              <a:cxnSpLocks/>
              <a:stCxn id="41" idx="4"/>
              <a:endCxn id="44" idx="0"/>
            </p:cNvCxnSpPr>
            <p:nvPr/>
          </p:nvCxnSpPr>
          <p:spPr>
            <a:xfrm>
              <a:off x="3482304" y="6109208"/>
              <a:ext cx="0" cy="304407"/>
            </a:xfrm>
            <a:prstGeom prst="line">
              <a:avLst/>
            </a:prstGeom>
            <a:ln w="22225">
              <a:solidFill>
                <a:srgbClr val="276746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8D05866-5D6A-7689-7174-A2155795CBBE}"/>
                </a:ext>
              </a:extLst>
            </p:cNvPr>
            <p:cNvSpPr txBox="1"/>
            <p:nvPr/>
          </p:nvSpPr>
          <p:spPr>
            <a:xfrm>
              <a:off x="2688246" y="6594252"/>
              <a:ext cx="487559" cy="37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1</a:t>
              </a:r>
              <a:endParaRPr lang="en-US" sz="3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6970C89-4342-496A-4BE3-BB443D05FA2D}"/>
                </a:ext>
              </a:extLst>
            </p:cNvPr>
            <p:cNvSpPr txBox="1"/>
            <p:nvPr/>
          </p:nvSpPr>
          <p:spPr>
            <a:xfrm>
              <a:off x="3769206" y="6577271"/>
              <a:ext cx="487559" cy="37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2</a:t>
              </a:r>
              <a:endParaRPr lang="en-US" sz="3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BFBD966-48E1-9879-D72C-9858457973A8}"/>
                </a:ext>
              </a:extLst>
            </p:cNvPr>
            <p:cNvSpPr txBox="1"/>
            <p:nvPr/>
          </p:nvSpPr>
          <p:spPr>
            <a:xfrm>
              <a:off x="3155685" y="5320864"/>
              <a:ext cx="487559" cy="37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2</a:t>
              </a:r>
              <a:endParaRPr lang="en-US" sz="3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EBA1F68-3C4C-FD10-9B1B-3407D55DB9A7}"/>
                </a:ext>
              </a:extLst>
            </p:cNvPr>
            <p:cNvSpPr txBox="1"/>
            <p:nvPr/>
          </p:nvSpPr>
          <p:spPr>
            <a:xfrm>
              <a:off x="3326898" y="6106185"/>
              <a:ext cx="487559" cy="37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6</a:t>
              </a:r>
              <a:endParaRPr lang="en-US" sz="3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59954A-3063-96F7-6F87-382D90F6B0BE}"/>
                </a:ext>
              </a:extLst>
            </p:cNvPr>
            <p:cNvSpPr txBox="1"/>
            <p:nvPr/>
          </p:nvSpPr>
          <p:spPr>
            <a:xfrm>
              <a:off x="2778236" y="6199597"/>
              <a:ext cx="487559" cy="37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7</a:t>
              </a:r>
              <a:endParaRPr lang="en-US" sz="3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0B944E7-4161-AC4A-7560-620359D8EB1A}"/>
                </a:ext>
              </a:extLst>
            </p:cNvPr>
            <p:cNvSpPr txBox="1"/>
            <p:nvPr/>
          </p:nvSpPr>
          <p:spPr>
            <a:xfrm>
              <a:off x="3829404" y="5639801"/>
              <a:ext cx="487559" cy="37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4</a:t>
              </a:r>
              <a:endParaRPr lang="en-US" sz="3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9E6676B-43D0-5AFF-A235-08CA9AFE0DE1}"/>
                </a:ext>
              </a:extLst>
            </p:cNvPr>
            <p:cNvSpPr txBox="1"/>
            <p:nvPr/>
          </p:nvSpPr>
          <p:spPr>
            <a:xfrm>
              <a:off x="4460247" y="5673130"/>
              <a:ext cx="487559" cy="46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14</a:t>
              </a:r>
              <a:endParaRPr lang="en-US" sz="3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5D51E7-39BC-442C-0537-12933F5B4A98}"/>
                </a:ext>
              </a:extLst>
            </p:cNvPr>
            <p:cNvSpPr txBox="1"/>
            <p:nvPr/>
          </p:nvSpPr>
          <p:spPr>
            <a:xfrm>
              <a:off x="4753599" y="5273290"/>
              <a:ext cx="487559" cy="37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9</a:t>
              </a:r>
              <a:endParaRPr lang="en-US" sz="3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78FC70A-4867-D127-4DBF-8115A44C3479}"/>
                </a:ext>
              </a:extLst>
            </p:cNvPr>
            <p:cNvSpPr txBox="1"/>
            <p:nvPr/>
          </p:nvSpPr>
          <p:spPr>
            <a:xfrm>
              <a:off x="4785717" y="6220260"/>
              <a:ext cx="487559" cy="46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10</a:t>
              </a:r>
              <a:endParaRPr lang="en-US" sz="3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F4C8F85-E4A8-4C23-1C32-DB81F33C077F}"/>
                </a:ext>
              </a:extLst>
            </p:cNvPr>
            <p:cNvSpPr txBox="1"/>
            <p:nvPr/>
          </p:nvSpPr>
          <p:spPr>
            <a:xfrm>
              <a:off x="3769206" y="4880080"/>
              <a:ext cx="487559" cy="37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7</a:t>
              </a:r>
              <a:endParaRPr lang="en-US" sz="3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C7316D7-9ED4-516A-6BC2-2E1151476D7E}"/>
                </a:ext>
              </a:extLst>
            </p:cNvPr>
            <p:cNvSpPr txBox="1"/>
            <p:nvPr/>
          </p:nvSpPr>
          <p:spPr>
            <a:xfrm>
              <a:off x="2695435" y="4888475"/>
              <a:ext cx="487559" cy="37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8</a:t>
              </a:r>
              <a:endParaRPr lang="en-US" sz="3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E37ED77-9616-7F49-0A4C-2D94B25C16B7}"/>
                </a:ext>
              </a:extLst>
            </p:cNvPr>
            <p:cNvSpPr txBox="1"/>
            <p:nvPr/>
          </p:nvSpPr>
          <p:spPr>
            <a:xfrm>
              <a:off x="1702911" y="5326268"/>
              <a:ext cx="487559" cy="37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4</a:t>
              </a:r>
              <a:endParaRPr lang="en-US" sz="3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87037F0-77FC-3A48-761C-048DE8DCECAB}"/>
                </a:ext>
              </a:extLst>
            </p:cNvPr>
            <p:cNvSpPr txBox="1"/>
            <p:nvPr/>
          </p:nvSpPr>
          <p:spPr>
            <a:xfrm>
              <a:off x="1700167" y="6187067"/>
              <a:ext cx="487559" cy="37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8</a:t>
              </a:r>
              <a:endParaRPr lang="en-US" sz="3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294451E-0653-3AF2-0998-081E50B66841}"/>
                </a:ext>
              </a:extLst>
            </p:cNvPr>
            <p:cNvSpPr txBox="1"/>
            <p:nvPr/>
          </p:nvSpPr>
          <p:spPr>
            <a:xfrm>
              <a:off x="2290677" y="5707601"/>
              <a:ext cx="487559" cy="46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11</a:t>
              </a:r>
              <a:endParaRPr lang="en-US" sz="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443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4FA96-090B-EB05-B0B2-B7263EB6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F707A-1E0E-CFF4-A350-B80F2FD8C40E}"/>
              </a:ext>
            </a:extLst>
          </p:cNvPr>
          <p:cNvSpPr txBox="1"/>
          <p:nvPr/>
        </p:nvSpPr>
        <p:spPr>
          <a:xfrm>
            <a:off x="4288155" y="2151727"/>
            <a:ext cx="77114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spc="600" dirty="0">
                <a:latin typeface="Raleway ExtraLight" pitchFamily="2" charset="0"/>
                <a:ea typeface="+mj-lt"/>
                <a:cs typeface="+mj-lt"/>
              </a:rPr>
              <a:t>Complexity Analysis:</a:t>
            </a:r>
            <a:endParaRPr lang="en-US" sz="8000" spc="600" dirty="0">
              <a:latin typeface="Raleway ExtraLight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9558BA-5B05-40CA-5553-7F5451D427A7}"/>
              </a:ext>
            </a:extLst>
          </p:cNvPr>
          <p:cNvSpPr txBox="1">
            <a:spLocks/>
          </p:cNvSpPr>
          <p:nvPr/>
        </p:nvSpPr>
        <p:spPr>
          <a:xfrm>
            <a:off x="2518614" y="7276296"/>
            <a:ext cx="5483352" cy="4800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 Extra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sz="2400" b="1" dirty="0">
                <a:ea typeface="+mn-lt"/>
                <a:cs typeface="+mn-lt"/>
              </a:rPr>
              <a:t>Time Complexity:</a:t>
            </a:r>
          </a:p>
          <a:p>
            <a:pPr>
              <a:buFont typeface="Arial" panose="020B0604020202020204" pitchFamily="34" charset="0"/>
              <a:buNone/>
            </a:pPr>
            <a:endParaRPr lang="en-GB" sz="2400" b="1" dirty="0"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B9DBB-CBE8-E95C-64BF-93F882C18EE0}"/>
              </a:ext>
            </a:extLst>
          </p:cNvPr>
          <p:cNvSpPr txBox="1"/>
          <p:nvPr/>
        </p:nvSpPr>
        <p:spPr>
          <a:xfrm>
            <a:off x="4953966" y="12529464"/>
            <a:ext cx="6096000" cy="1782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GB" sz="1800" b="1" dirty="0">
                <a:latin typeface="Raleway ExtraBold" pitchFamily="2" charset="0"/>
              </a:rPr>
              <a:t>Space Complexity:</a:t>
            </a:r>
            <a:endParaRPr lang="en-GB" sz="1800" dirty="0">
              <a:latin typeface="Raleway ExtraBold" pitchFamily="2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sz="1800" dirty="0">
                <a:latin typeface="Raleway" pitchFamily="2" charset="0"/>
              </a:rPr>
              <a:t>Store edges: 𝑂(𝐸)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sz="1800" dirty="0">
                <a:latin typeface="Raleway" pitchFamily="2" charset="0"/>
              </a:rPr>
              <a:t>Disjoint Set (parent, rank arrays):𝑂(𝑉)</a:t>
            </a:r>
            <a:endParaRPr lang="en-US" sz="1800" dirty="0">
              <a:latin typeface="Raleway" pitchFamily="2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sz="1800" dirty="0">
                <a:latin typeface="Raleway" pitchFamily="2" charset="0"/>
              </a:rPr>
              <a:t>Total Space:</a:t>
            </a:r>
            <a:r>
              <a:rPr lang="en-US" sz="1800" dirty="0">
                <a:latin typeface="Raleway" pitchFamily="2" charset="0"/>
              </a:rPr>
              <a:t> </a:t>
            </a:r>
            <a:r>
              <a:rPr lang="en-GB" sz="1800" dirty="0">
                <a:latin typeface="Raleway" pitchFamily="2" charset="0"/>
              </a:rPr>
              <a:t>𝑂(𝑉+𝐸)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0DCEC-FFBE-8F79-530B-A38B22BA707B}"/>
              </a:ext>
            </a:extLst>
          </p:cNvPr>
          <p:cNvSpPr txBox="1"/>
          <p:nvPr/>
        </p:nvSpPr>
        <p:spPr>
          <a:xfrm>
            <a:off x="3906304" y="10156475"/>
            <a:ext cx="6202680" cy="109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Amortized cost per operation: 𝑂(𝛼(𝑉))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Total for all edges: 𝑂(𝐸⋅𝛼(𝑉))≈𝑂(𝐸)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Overall Time Complexity: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+mn-ea"/>
                <a:cs typeface="+mn-cs"/>
              </a:rPr>
              <a:t>  𝑂(𝐸log𝐸)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3812B6-5B51-FA1E-A30E-EA0B7225EDB2}"/>
              </a:ext>
            </a:extLst>
          </p:cNvPr>
          <p:cNvGrpSpPr/>
          <p:nvPr/>
        </p:nvGrpSpPr>
        <p:grpSpPr>
          <a:xfrm>
            <a:off x="2896452" y="8477365"/>
            <a:ext cx="3664368" cy="1519334"/>
            <a:chOff x="8420952" y="3700045"/>
            <a:chExt cx="3664368" cy="1519334"/>
          </a:xfrm>
        </p:grpSpPr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C19F2C23-5FC2-A011-23AB-C73954A99F8E}"/>
                </a:ext>
              </a:extLst>
            </p:cNvPr>
            <p:cNvSpPr/>
            <p:nvPr/>
          </p:nvSpPr>
          <p:spPr>
            <a:xfrm rot="5400000">
              <a:off x="8925355" y="3195642"/>
              <a:ext cx="1519334" cy="252813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E10FE-770E-A393-63B2-AF5197ECCBCE}"/>
                </a:ext>
              </a:extLst>
            </p:cNvPr>
            <p:cNvSpPr txBox="1"/>
            <p:nvPr/>
          </p:nvSpPr>
          <p:spPr>
            <a:xfrm>
              <a:off x="8653566" y="3904010"/>
              <a:ext cx="343175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 ExtraBold" pitchFamily="2" charset="0"/>
                  <a:ea typeface="Calibri" panose="020F0502020204030204"/>
                  <a:cs typeface="Calibri" panose="020F0502020204030204"/>
                </a:rPr>
                <a:t>Sorting Edges: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 pitchFamily="2" charset="0"/>
                  <a:ea typeface="Calibri" panose="020F0502020204030204"/>
                  <a:cs typeface="Calibri" panose="020F0502020204030204"/>
                </a:rPr>
                <a:t> Sort 𝐸 edges by weight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 pitchFamily="2" charset="0"/>
                  <a:ea typeface="Calibri" panose="020F0502020204030204"/>
                  <a:cs typeface="Calibri" panose="020F0502020204030204"/>
                </a:rPr>
                <a:t> Time: O(E log E)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0C9647-49F8-68CE-12DB-2CA8493E1C13}"/>
              </a:ext>
            </a:extLst>
          </p:cNvPr>
          <p:cNvGrpSpPr/>
          <p:nvPr/>
        </p:nvGrpSpPr>
        <p:grpSpPr>
          <a:xfrm>
            <a:off x="6096000" y="7535800"/>
            <a:ext cx="3412909" cy="1519334"/>
            <a:chOff x="8359991" y="4909060"/>
            <a:chExt cx="3412909" cy="1519334"/>
          </a:xfrm>
        </p:grpSpPr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1625184D-4C91-B24F-6FE1-9C71A7F57B58}"/>
                </a:ext>
              </a:extLst>
            </p:cNvPr>
            <p:cNvSpPr/>
            <p:nvPr/>
          </p:nvSpPr>
          <p:spPr>
            <a:xfrm rot="5400000">
              <a:off x="8864394" y="4404657"/>
              <a:ext cx="1519334" cy="252813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lnRef>
            <a:fillRef idx="1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fillRef>
            <a:effectRef idx="0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38D18D-ADAE-8220-1FBE-FF0850308128}"/>
                </a:ext>
              </a:extLst>
            </p:cNvPr>
            <p:cNvSpPr txBox="1"/>
            <p:nvPr/>
          </p:nvSpPr>
          <p:spPr>
            <a:xfrm>
              <a:off x="8631555" y="5156746"/>
              <a:ext cx="314134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 ExtraBold" pitchFamily="2" charset="0"/>
                  <a:ea typeface="+mn-lt"/>
                  <a:cs typeface="+mn-lt"/>
                </a:rPr>
                <a:t>Union-Find Operations:</a:t>
              </a:r>
              <a:endParaRPr lang="en-GB" sz="1800" dirty="0">
                <a:latin typeface="Raleway ExtraBold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Each edge involves up to:</a:t>
              </a:r>
              <a:endParaRPr lang="en-GB" sz="1800" dirty="0">
                <a:latin typeface="Raleway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 2 Find operations</a:t>
              </a:r>
              <a:endParaRPr lang="en-GB" sz="1800" dirty="0">
                <a:latin typeface="Raleway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 1 Union 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37975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tx1">
                <a:lumMod val="65000"/>
                <a:lumOff val="35000"/>
              </a:schemeClr>
            </a:gs>
            <a:gs pos="44000">
              <a:schemeClr val="bg1">
                <a:lumMod val="65000"/>
                <a:alpha val="61000"/>
              </a:schemeClr>
            </a:gs>
            <a:gs pos="80000">
              <a:schemeClr val="tx1">
                <a:lumMod val="85000"/>
                <a:lumOff val="15000"/>
                <a:alpha val="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722027-24C9-8CBB-B80B-F1B7ED8B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126346-DE9D-CF5A-3B40-2E97341E13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45722"/>
            <a:ext cx="14762748" cy="8302190"/>
          </a:xfrm>
          <a:prstGeom prst="rect">
            <a:avLst/>
          </a:prstGeom>
          <a:gradFill flip="none" rotWithShape="1">
            <a:gsLst>
              <a:gs pos="1000">
                <a:srgbClr val="0B1015">
                  <a:alpha val="0"/>
                </a:srgbClr>
              </a:gs>
              <a:gs pos="45000">
                <a:schemeClr val="bg1">
                  <a:lumMod val="65000"/>
                  <a:alpha val="61000"/>
                </a:schemeClr>
              </a:gs>
              <a:gs pos="8000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effectLst>
            <a:outerShdw dist="50800" dir="5400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4F1AE7-D06E-FD13-467B-DD3DB8972E07}"/>
              </a:ext>
            </a:extLst>
          </p:cNvPr>
          <p:cNvSpPr/>
          <p:nvPr/>
        </p:nvSpPr>
        <p:spPr>
          <a:xfrm>
            <a:off x="-2" y="127526"/>
            <a:ext cx="12192001" cy="6801353"/>
          </a:xfrm>
          <a:prstGeom prst="rect">
            <a:avLst/>
          </a:prstGeom>
          <a:gradFill>
            <a:gsLst>
              <a:gs pos="0">
                <a:schemeClr val="tx1">
                  <a:alpha val="0"/>
                  <a:lumMod val="0"/>
                </a:schemeClr>
              </a:gs>
              <a:gs pos="59000">
                <a:schemeClr val="tx1">
                  <a:lumMod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D9538-10CB-23EC-807D-B21D19636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88520" y="3892220"/>
            <a:ext cx="10183633" cy="137180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latin typeface="Raleway Thin" pitchFamily="2" charset="0"/>
              </a:rPr>
              <a:t>MST Algorithm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3B8A2F-E646-D058-BDA8-9C02E6CC0146}"/>
              </a:ext>
            </a:extLst>
          </p:cNvPr>
          <p:cNvSpPr txBox="1">
            <a:spLocks/>
          </p:cNvSpPr>
          <p:nvPr/>
        </p:nvSpPr>
        <p:spPr>
          <a:xfrm>
            <a:off x="-1970286" y="3392904"/>
            <a:ext cx="9144000" cy="9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9970F"/>
                </a:solidFill>
                <a:latin typeface="Raleway ExtraBold" pitchFamily="2" charset="0"/>
                <a:cs typeface="ScriptC" panose="00000400000000000000" pitchFamily="2" charset="0"/>
              </a:rPr>
              <a:t>Kruskal’s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49537-E4E5-C926-149E-068152699E40}"/>
              </a:ext>
            </a:extLst>
          </p:cNvPr>
          <p:cNvSpPr txBox="1"/>
          <p:nvPr/>
        </p:nvSpPr>
        <p:spPr>
          <a:xfrm>
            <a:off x="837697" y="7294999"/>
            <a:ext cx="105166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2000" dirty="0">
                <a:latin typeface="Raleway" pitchFamily="2" charset="0"/>
              </a:rPr>
              <a:t>A greedy algorithm used to find a minimum spanning tree (MST) for a weighted undirected graph.</a:t>
            </a:r>
            <a:endParaRPr lang="en-US" sz="2000" dirty="0">
              <a:latin typeface="Ralew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580B6-802C-12E1-DA20-13A3DFD72840}"/>
              </a:ext>
            </a:extLst>
          </p:cNvPr>
          <p:cNvSpPr txBox="1"/>
          <p:nvPr/>
        </p:nvSpPr>
        <p:spPr>
          <a:xfrm>
            <a:off x="837697" y="8002885"/>
            <a:ext cx="103155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2000" dirty="0">
                <a:latin typeface="Raleway" pitchFamily="2" charset="0"/>
              </a:rPr>
              <a:t>Connects all vertices with the minimal possible total edge weight without forming cycles.</a:t>
            </a:r>
            <a:endParaRPr lang="en-US" sz="2000" dirty="0">
              <a:latin typeface="Raleway" pitchFamily="2" charset="0"/>
            </a:endParaRPr>
          </a:p>
        </p:txBody>
      </p:sp>
      <p:pic>
        <p:nvPicPr>
          <p:cNvPr id="5" name="Graphic 4" descr="Statistics with solid fill">
            <a:extLst>
              <a:ext uri="{FF2B5EF4-FFF2-40B4-BE49-F238E27FC236}">
                <a16:creationId xmlns:a16="http://schemas.microsoft.com/office/drawing/2014/main" id="{15B340C6-251D-955C-5B0E-7BE03CE41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6703" y="71795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0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D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FBD8DA-99F0-44FB-9AD5-364854962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EC25-36CD-E2AF-EA23-FF1F65A1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8" b="26124"/>
          <a:stretch/>
        </p:blipFill>
        <p:spPr>
          <a:xfrm>
            <a:off x="0" y="0"/>
            <a:ext cx="2286000" cy="2110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5B2C52-9C86-4D5D-77BC-B35A213A79F6}"/>
              </a:ext>
            </a:extLst>
          </p:cNvPr>
          <p:cNvSpPr txBox="1"/>
          <p:nvPr/>
        </p:nvSpPr>
        <p:spPr>
          <a:xfrm>
            <a:off x="2409444" y="429607"/>
            <a:ext cx="92948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spc="600" dirty="0">
                <a:latin typeface="Raleway ExtraLight" pitchFamily="2" charset="0"/>
                <a:ea typeface="+mj-lt"/>
                <a:cs typeface="+mj-lt"/>
              </a:rPr>
              <a:t>Complexity Analysis:</a:t>
            </a:r>
            <a:endParaRPr lang="en-US" sz="6000" spc="600" dirty="0">
              <a:latin typeface="Raleway ExtraLight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6DC24B-83F2-27C4-B4BF-09C7E252CD8C}"/>
              </a:ext>
            </a:extLst>
          </p:cNvPr>
          <p:cNvSpPr txBox="1">
            <a:spLocks/>
          </p:cNvSpPr>
          <p:nvPr/>
        </p:nvSpPr>
        <p:spPr>
          <a:xfrm>
            <a:off x="2518614" y="2110740"/>
            <a:ext cx="5483352" cy="4800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 Extra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sz="2400" b="1" dirty="0">
                <a:ea typeface="+mn-lt"/>
                <a:cs typeface="+mn-lt"/>
              </a:rPr>
              <a:t>Time Complexity:</a:t>
            </a:r>
          </a:p>
          <a:p>
            <a:pPr>
              <a:buFont typeface="Arial" panose="020B0604020202020204" pitchFamily="34" charset="0"/>
              <a:buNone/>
            </a:pPr>
            <a:endParaRPr lang="en-GB" sz="2400" b="1" dirty="0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E1638-49FA-0AAC-2344-B603DBA16DCE}"/>
              </a:ext>
            </a:extLst>
          </p:cNvPr>
          <p:cNvSpPr txBox="1"/>
          <p:nvPr/>
        </p:nvSpPr>
        <p:spPr>
          <a:xfrm>
            <a:off x="4953966" y="7363908"/>
            <a:ext cx="6096000" cy="1782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GB" sz="1800" b="1" dirty="0">
                <a:latin typeface="Raleway ExtraBold" pitchFamily="2" charset="0"/>
              </a:rPr>
              <a:t>Space Complexity:</a:t>
            </a:r>
            <a:endParaRPr lang="en-GB" sz="1800" dirty="0">
              <a:latin typeface="Raleway ExtraBold" pitchFamily="2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sz="1800" dirty="0">
                <a:latin typeface="Raleway" pitchFamily="2" charset="0"/>
              </a:rPr>
              <a:t>Store edges: 𝑂(𝐸)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sz="1800" dirty="0">
                <a:latin typeface="Raleway" pitchFamily="2" charset="0"/>
              </a:rPr>
              <a:t>Disjoint Set (parent, rank arrays):𝑂(𝑉)</a:t>
            </a:r>
            <a:endParaRPr lang="en-US" sz="1800" dirty="0">
              <a:latin typeface="Raleway" pitchFamily="2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sz="1800" dirty="0">
                <a:latin typeface="Raleway" pitchFamily="2" charset="0"/>
              </a:rPr>
              <a:t>Total Space:</a:t>
            </a:r>
            <a:r>
              <a:rPr lang="en-US" sz="1800" dirty="0">
                <a:latin typeface="Raleway" pitchFamily="2" charset="0"/>
              </a:rPr>
              <a:t> </a:t>
            </a:r>
            <a:r>
              <a:rPr lang="en-GB" sz="1800" dirty="0">
                <a:latin typeface="Raleway" pitchFamily="2" charset="0"/>
              </a:rPr>
              <a:t>𝑂(𝑉+𝐸)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D587B-AD61-9E12-2802-326FE8AB547B}"/>
              </a:ext>
            </a:extLst>
          </p:cNvPr>
          <p:cNvSpPr txBox="1"/>
          <p:nvPr/>
        </p:nvSpPr>
        <p:spPr>
          <a:xfrm>
            <a:off x="3906304" y="4990919"/>
            <a:ext cx="6202680" cy="109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Amortized cost per operation: 𝑂(𝛼(𝑉))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Total for all edges: 𝑂(𝐸⋅𝛼(𝑉))≈𝑂(𝐸)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Overall Time Complexity: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+mn-ea"/>
                <a:cs typeface="+mn-cs"/>
              </a:rPr>
              <a:t>  𝑂(𝐸log𝐸)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6B03BE-2BB7-FE1E-0345-DDD26C00C8F2}"/>
              </a:ext>
            </a:extLst>
          </p:cNvPr>
          <p:cNvGrpSpPr/>
          <p:nvPr/>
        </p:nvGrpSpPr>
        <p:grpSpPr>
          <a:xfrm>
            <a:off x="2896452" y="3311809"/>
            <a:ext cx="3664368" cy="1519334"/>
            <a:chOff x="8420952" y="3700045"/>
            <a:chExt cx="3664368" cy="1519334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F9A87B82-A22E-EE77-01DC-57330E432A55}"/>
                </a:ext>
              </a:extLst>
            </p:cNvPr>
            <p:cNvSpPr/>
            <p:nvPr/>
          </p:nvSpPr>
          <p:spPr>
            <a:xfrm rot="5400000">
              <a:off x="8925355" y="3195642"/>
              <a:ext cx="1519334" cy="252813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F4C46E-B5AB-FD8A-C2AE-B4322EC00C55}"/>
                </a:ext>
              </a:extLst>
            </p:cNvPr>
            <p:cNvSpPr txBox="1"/>
            <p:nvPr/>
          </p:nvSpPr>
          <p:spPr>
            <a:xfrm>
              <a:off x="8653566" y="3904010"/>
              <a:ext cx="343175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 ExtraBold" pitchFamily="2" charset="0"/>
                  <a:ea typeface="Calibri" panose="020F0502020204030204"/>
                  <a:cs typeface="Calibri" panose="020F0502020204030204"/>
                </a:rPr>
                <a:t>Sorting Edges: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 pitchFamily="2" charset="0"/>
                  <a:ea typeface="Calibri" panose="020F0502020204030204"/>
                  <a:cs typeface="Calibri" panose="020F0502020204030204"/>
                </a:rPr>
                <a:t> Sort 𝐸 edges by weight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 pitchFamily="2" charset="0"/>
                  <a:ea typeface="Calibri" panose="020F0502020204030204"/>
                  <a:cs typeface="Calibri" panose="020F0502020204030204"/>
                </a:rPr>
                <a:t> Time: O(E log E)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35EE2E-D974-78E3-5FBB-F6390BFA650C}"/>
              </a:ext>
            </a:extLst>
          </p:cNvPr>
          <p:cNvGrpSpPr/>
          <p:nvPr/>
        </p:nvGrpSpPr>
        <p:grpSpPr>
          <a:xfrm>
            <a:off x="6096000" y="2370244"/>
            <a:ext cx="3412909" cy="1519334"/>
            <a:chOff x="8359991" y="4909060"/>
            <a:chExt cx="3412909" cy="1519334"/>
          </a:xfrm>
        </p:grpSpPr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63F36152-0FFE-9585-CC45-F6A8DAADE108}"/>
                </a:ext>
              </a:extLst>
            </p:cNvPr>
            <p:cNvSpPr/>
            <p:nvPr/>
          </p:nvSpPr>
          <p:spPr>
            <a:xfrm rot="5400000">
              <a:off x="8864394" y="4404657"/>
              <a:ext cx="1519334" cy="252813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lnRef>
            <a:fillRef idx="1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fillRef>
            <a:effectRef idx="0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44D353-D8C3-8F88-D4B3-6F095FA6687E}"/>
                </a:ext>
              </a:extLst>
            </p:cNvPr>
            <p:cNvSpPr txBox="1"/>
            <p:nvPr/>
          </p:nvSpPr>
          <p:spPr>
            <a:xfrm>
              <a:off x="8631555" y="5156746"/>
              <a:ext cx="314134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 ExtraBold" pitchFamily="2" charset="0"/>
                  <a:ea typeface="+mn-lt"/>
                  <a:cs typeface="+mn-lt"/>
                </a:rPr>
                <a:t>Union-Find Operations:</a:t>
              </a:r>
              <a:endParaRPr lang="en-GB" sz="1800" dirty="0">
                <a:latin typeface="Raleway ExtraBold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Each edge involves up to:</a:t>
              </a:r>
              <a:endParaRPr lang="en-GB" sz="1800" dirty="0">
                <a:latin typeface="Raleway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 2 Find operations</a:t>
              </a:r>
              <a:endParaRPr lang="en-GB" sz="1800" dirty="0">
                <a:latin typeface="Raleway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 1 Union 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194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D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0272BA-E6D8-EE60-D834-4F6C3770A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B2ED8-0B7E-9F82-148D-335520067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8" b="26124"/>
          <a:stretch/>
        </p:blipFill>
        <p:spPr>
          <a:xfrm>
            <a:off x="0" y="0"/>
            <a:ext cx="2286000" cy="2110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CAF01-C478-9BE8-64D5-86AD9770D699}"/>
              </a:ext>
            </a:extLst>
          </p:cNvPr>
          <p:cNvSpPr txBox="1"/>
          <p:nvPr/>
        </p:nvSpPr>
        <p:spPr>
          <a:xfrm>
            <a:off x="2409444" y="429607"/>
            <a:ext cx="92948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spc="600" dirty="0">
                <a:latin typeface="Raleway ExtraLight" pitchFamily="2" charset="0"/>
                <a:ea typeface="+mj-lt"/>
                <a:cs typeface="+mj-lt"/>
              </a:rPr>
              <a:t>Complexity Analysis:</a:t>
            </a:r>
            <a:endParaRPr lang="en-US" sz="6000" spc="600" dirty="0">
              <a:latin typeface="Raleway ExtraLight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AB413C-BA17-B6A7-960E-B88C61F078B6}"/>
              </a:ext>
            </a:extLst>
          </p:cNvPr>
          <p:cNvSpPr txBox="1">
            <a:spLocks/>
          </p:cNvSpPr>
          <p:nvPr/>
        </p:nvSpPr>
        <p:spPr>
          <a:xfrm>
            <a:off x="276944" y="2558841"/>
            <a:ext cx="5483352" cy="4800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 Extra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sz="2400" b="1" dirty="0">
                <a:ea typeface="+mn-lt"/>
                <a:cs typeface="+mn-lt"/>
              </a:rPr>
              <a:t>Time Complexity:</a:t>
            </a:r>
          </a:p>
          <a:p>
            <a:pPr>
              <a:buFont typeface="Arial" panose="020B0604020202020204" pitchFamily="34" charset="0"/>
              <a:buNone/>
            </a:pPr>
            <a:endParaRPr lang="en-GB" sz="2400" b="1" dirty="0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53528-4914-5B43-ECB8-7D951AA0F5E7}"/>
              </a:ext>
            </a:extLst>
          </p:cNvPr>
          <p:cNvSpPr txBox="1"/>
          <p:nvPr/>
        </p:nvSpPr>
        <p:spPr>
          <a:xfrm>
            <a:off x="4548203" y="2477339"/>
            <a:ext cx="6548225" cy="188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GB" sz="2400" b="1" dirty="0">
                <a:latin typeface="Raleway ExtraBold" pitchFamily="2" charset="0"/>
              </a:rPr>
              <a:t>Space Complexity:</a:t>
            </a:r>
            <a:endParaRPr lang="en-GB" sz="2400" dirty="0">
              <a:latin typeface="Raleway ExtraBold" pitchFamily="2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dirty="0">
                <a:latin typeface="Raleway" pitchFamily="2" charset="0"/>
              </a:rPr>
              <a:t>Store edges: 𝑂(𝐸)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dirty="0">
                <a:latin typeface="Raleway" pitchFamily="2" charset="0"/>
              </a:rPr>
              <a:t>Disjoint Set (parent, rank arrays):𝑂(𝑉)</a:t>
            </a:r>
            <a:endParaRPr lang="en-US" dirty="0">
              <a:latin typeface="Raleway" pitchFamily="2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dirty="0">
                <a:latin typeface="Raleway" pitchFamily="2" charset="0"/>
              </a:rPr>
              <a:t>Total Space: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GB" dirty="0">
                <a:latin typeface="Raleway" pitchFamily="2" charset="0"/>
              </a:rPr>
              <a:t>𝑂(𝑉+𝐸)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DFDA0-5A83-F49D-3675-006DF71711F3}"/>
              </a:ext>
            </a:extLst>
          </p:cNvPr>
          <p:cNvSpPr txBox="1"/>
          <p:nvPr/>
        </p:nvSpPr>
        <p:spPr>
          <a:xfrm>
            <a:off x="276944" y="5693864"/>
            <a:ext cx="6202680" cy="10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Amortized cost per operation: 𝑂(𝛼(𝑉))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Total for all edges: 𝑂(𝐸⋅𝛼(𝑉))≈𝑂(𝐸)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Overall Time Complexity: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</a:rPr>
              <a:t>  𝑂(𝐸log𝐸)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62753F-D3FB-3762-6F97-28AC6BB97708}"/>
              </a:ext>
            </a:extLst>
          </p:cNvPr>
          <p:cNvGrpSpPr/>
          <p:nvPr/>
        </p:nvGrpSpPr>
        <p:grpSpPr>
          <a:xfrm>
            <a:off x="295690" y="3166140"/>
            <a:ext cx="3141345" cy="899752"/>
            <a:chOff x="8420952" y="3700045"/>
            <a:chExt cx="3664368" cy="1519334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081E6C70-A891-1FBC-3713-D617A28F0C61}"/>
                </a:ext>
              </a:extLst>
            </p:cNvPr>
            <p:cNvSpPr/>
            <p:nvPr/>
          </p:nvSpPr>
          <p:spPr>
            <a:xfrm rot="5400000">
              <a:off x="8925355" y="3195642"/>
              <a:ext cx="1519334" cy="252813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1DE73-9E62-EB34-4327-9EDF509A1675}"/>
                </a:ext>
              </a:extLst>
            </p:cNvPr>
            <p:cNvSpPr txBox="1"/>
            <p:nvPr/>
          </p:nvSpPr>
          <p:spPr>
            <a:xfrm>
              <a:off x="8653566" y="3904010"/>
              <a:ext cx="343175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 ExtraBold" pitchFamily="2" charset="0"/>
                  <a:ea typeface="Calibri" panose="020F0502020204030204"/>
                  <a:cs typeface="Calibri" panose="020F0502020204030204"/>
                </a:rPr>
                <a:t>Sorting Edges: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 pitchFamily="2" charset="0"/>
                  <a:ea typeface="Calibri" panose="020F0502020204030204"/>
                  <a:cs typeface="Calibri" panose="020F0502020204030204"/>
                </a:rPr>
                <a:t> Sort 𝐸 edges by weight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 pitchFamily="2" charset="0"/>
                  <a:ea typeface="Calibri" panose="020F0502020204030204"/>
                  <a:cs typeface="Calibri" panose="020F0502020204030204"/>
                </a:rPr>
                <a:t> Time: O(E log E)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E58364-64C8-68D9-2B4C-A2D285FB5555}"/>
              </a:ext>
            </a:extLst>
          </p:cNvPr>
          <p:cNvGrpSpPr/>
          <p:nvPr/>
        </p:nvGrpSpPr>
        <p:grpSpPr>
          <a:xfrm>
            <a:off x="295691" y="4313919"/>
            <a:ext cx="3141344" cy="899752"/>
            <a:chOff x="8359991" y="4909060"/>
            <a:chExt cx="3412909" cy="1519334"/>
          </a:xfrm>
        </p:grpSpPr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95928AC6-367A-08E9-BE7B-0569D4459E7E}"/>
                </a:ext>
              </a:extLst>
            </p:cNvPr>
            <p:cNvSpPr/>
            <p:nvPr/>
          </p:nvSpPr>
          <p:spPr>
            <a:xfrm rot="5400000">
              <a:off x="8864394" y="4404657"/>
              <a:ext cx="1519334" cy="252813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lnRef>
            <a:fillRef idx="1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fillRef>
            <a:effectRef idx="0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9AC4B-173D-381E-3AD4-1334697930E4}"/>
                </a:ext>
              </a:extLst>
            </p:cNvPr>
            <p:cNvSpPr txBox="1"/>
            <p:nvPr/>
          </p:nvSpPr>
          <p:spPr>
            <a:xfrm>
              <a:off x="8631555" y="5156746"/>
              <a:ext cx="314134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 ExtraBold" pitchFamily="2" charset="0"/>
                  <a:ea typeface="+mn-lt"/>
                  <a:cs typeface="+mn-lt"/>
                </a:rPr>
                <a:t>Union-Find Operations:</a:t>
              </a:r>
              <a:endParaRPr lang="en-GB" sz="1800" dirty="0">
                <a:latin typeface="Raleway ExtraBold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Each edge involves up to:</a:t>
              </a:r>
              <a:endParaRPr lang="en-GB" sz="1800" dirty="0">
                <a:latin typeface="Raleway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 2 Find operations</a:t>
              </a:r>
              <a:endParaRPr lang="en-GB" sz="1800" dirty="0">
                <a:latin typeface="Raleway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 1 Union operation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1F8A35F-07FC-85CE-A9C3-DB2C42F96F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767" y="7448983"/>
            <a:ext cx="5159187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0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D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0C75F-1649-7A2B-EA8C-F44BE03E9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6435A-BE06-0B2B-F509-6B25C90FF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8" b="26124"/>
          <a:stretch/>
        </p:blipFill>
        <p:spPr>
          <a:xfrm>
            <a:off x="0" y="0"/>
            <a:ext cx="2286000" cy="2110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830EFE-1F61-7A36-11B9-1BB57AC2CC75}"/>
              </a:ext>
            </a:extLst>
          </p:cNvPr>
          <p:cNvSpPr txBox="1"/>
          <p:nvPr/>
        </p:nvSpPr>
        <p:spPr>
          <a:xfrm>
            <a:off x="2409444" y="429607"/>
            <a:ext cx="92948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spc="600" dirty="0">
                <a:latin typeface="Raleway ExtraLight" pitchFamily="2" charset="0"/>
                <a:ea typeface="+mj-lt"/>
                <a:cs typeface="+mj-lt"/>
              </a:rPr>
              <a:t>Complexity Analysis:</a:t>
            </a:r>
            <a:endParaRPr lang="en-US" sz="6000" spc="600" dirty="0">
              <a:latin typeface="Raleway ExtraLight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DBC9C1-FC50-4A26-4AFA-DB8C518B9F8A}"/>
              </a:ext>
            </a:extLst>
          </p:cNvPr>
          <p:cNvSpPr txBox="1">
            <a:spLocks/>
          </p:cNvSpPr>
          <p:nvPr/>
        </p:nvSpPr>
        <p:spPr>
          <a:xfrm>
            <a:off x="276944" y="2558841"/>
            <a:ext cx="5483352" cy="4800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 Extra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sz="2400" b="1" dirty="0">
                <a:ea typeface="+mn-lt"/>
                <a:cs typeface="+mn-lt"/>
              </a:rPr>
              <a:t>Time Complexity:</a:t>
            </a:r>
          </a:p>
          <a:p>
            <a:pPr>
              <a:buFont typeface="Arial" panose="020B0604020202020204" pitchFamily="34" charset="0"/>
              <a:buNone/>
            </a:pPr>
            <a:endParaRPr lang="en-GB" sz="2400" b="1" dirty="0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B7C06-9563-2606-4D09-B0070E0A6B7E}"/>
              </a:ext>
            </a:extLst>
          </p:cNvPr>
          <p:cNvSpPr txBox="1"/>
          <p:nvPr/>
        </p:nvSpPr>
        <p:spPr>
          <a:xfrm>
            <a:off x="4582932" y="4983926"/>
            <a:ext cx="6548225" cy="1751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GB" sz="2400" b="1" dirty="0">
                <a:latin typeface="Raleway ExtraBold" pitchFamily="2" charset="0"/>
              </a:rPr>
              <a:t>Space Complexity:</a:t>
            </a:r>
            <a:endParaRPr lang="en-GB" sz="2400" dirty="0">
              <a:latin typeface="Raleway ExtraBold" pitchFamily="2" charset="0"/>
            </a:endParaRPr>
          </a:p>
          <a:p>
            <a:pPr marL="228600" indent="-228600">
              <a:spcBef>
                <a:spcPts val="1000"/>
              </a:spcBef>
            </a:pPr>
            <a:r>
              <a:rPr lang="en-GB" dirty="0">
                <a:latin typeface="Raleway" pitchFamily="2" charset="0"/>
              </a:rPr>
              <a:t>Store edges: 𝑂(𝐸)</a:t>
            </a:r>
          </a:p>
          <a:p>
            <a:pPr marL="228600" indent="-228600">
              <a:spcBef>
                <a:spcPts val="1000"/>
              </a:spcBef>
            </a:pPr>
            <a:r>
              <a:rPr lang="en-GB" dirty="0">
                <a:latin typeface="Raleway" pitchFamily="2" charset="0"/>
              </a:rPr>
              <a:t>Disjoint Set (parent, rank arrays):𝑂(𝑉)</a:t>
            </a:r>
            <a:endParaRPr lang="en-US" dirty="0">
              <a:latin typeface="Raleway" pitchFamily="2" charset="0"/>
            </a:endParaRPr>
          </a:p>
          <a:p>
            <a:pPr marL="228600" indent="-228600">
              <a:spcBef>
                <a:spcPts val="1000"/>
              </a:spcBef>
            </a:pPr>
            <a:r>
              <a:rPr lang="en-GB" dirty="0">
                <a:latin typeface="Raleway" pitchFamily="2" charset="0"/>
              </a:rPr>
              <a:t>Total Space: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GB" dirty="0">
                <a:latin typeface="Raleway" pitchFamily="2" charset="0"/>
              </a:rPr>
              <a:t>𝑂(𝑉+𝐸)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8AD96-2278-8690-2202-EE38DB3DFC23}"/>
              </a:ext>
            </a:extLst>
          </p:cNvPr>
          <p:cNvSpPr txBox="1"/>
          <p:nvPr/>
        </p:nvSpPr>
        <p:spPr>
          <a:xfrm>
            <a:off x="276944" y="5693864"/>
            <a:ext cx="6202680" cy="10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Amortized cost per operation: 𝑂(𝛼(𝑉))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Total for all edges: 𝑂(𝐸⋅𝛼(𝑉))≈𝑂(𝐸)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Overall Time Complexity: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</a:rPr>
              <a:t>  𝑂(𝐸log𝐸)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08E5B4-D7CB-765C-F16C-89E6F2F2A51A}"/>
              </a:ext>
            </a:extLst>
          </p:cNvPr>
          <p:cNvGrpSpPr/>
          <p:nvPr/>
        </p:nvGrpSpPr>
        <p:grpSpPr>
          <a:xfrm>
            <a:off x="295690" y="3166140"/>
            <a:ext cx="3141345" cy="899752"/>
            <a:chOff x="8420952" y="3700045"/>
            <a:chExt cx="3664368" cy="1519334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A518A3D5-45E8-CEF2-2DD4-702573C78CC8}"/>
                </a:ext>
              </a:extLst>
            </p:cNvPr>
            <p:cNvSpPr/>
            <p:nvPr/>
          </p:nvSpPr>
          <p:spPr>
            <a:xfrm rot="5400000">
              <a:off x="8925355" y="3195642"/>
              <a:ext cx="1519334" cy="252813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F2F981-85E1-82D7-E7DD-0EBF37B8493E}"/>
                </a:ext>
              </a:extLst>
            </p:cNvPr>
            <p:cNvSpPr txBox="1"/>
            <p:nvPr/>
          </p:nvSpPr>
          <p:spPr>
            <a:xfrm>
              <a:off x="8653566" y="3904010"/>
              <a:ext cx="343175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 ExtraBold" pitchFamily="2" charset="0"/>
                  <a:ea typeface="Calibri" panose="020F0502020204030204"/>
                  <a:cs typeface="Calibri" panose="020F0502020204030204"/>
                </a:rPr>
                <a:t>Sorting Edges: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 pitchFamily="2" charset="0"/>
                  <a:ea typeface="Calibri" panose="020F0502020204030204"/>
                  <a:cs typeface="Calibri" panose="020F0502020204030204"/>
                </a:rPr>
                <a:t> Sort 𝐸 edges by weight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aleway" pitchFamily="2" charset="0"/>
                  <a:ea typeface="Calibri" panose="020F0502020204030204"/>
                  <a:cs typeface="Calibri" panose="020F0502020204030204"/>
                </a:rPr>
                <a:t> Time: O(E log E)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5EB88E-EFFF-DEFF-2260-DAF4F286613F}"/>
              </a:ext>
            </a:extLst>
          </p:cNvPr>
          <p:cNvGrpSpPr/>
          <p:nvPr/>
        </p:nvGrpSpPr>
        <p:grpSpPr>
          <a:xfrm>
            <a:off x="295691" y="4313919"/>
            <a:ext cx="3141344" cy="899752"/>
            <a:chOff x="8359991" y="4909060"/>
            <a:chExt cx="3412909" cy="1519334"/>
          </a:xfrm>
        </p:grpSpPr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80CEDE9D-C664-D214-A526-95743430310E}"/>
                </a:ext>
              </a:extLst>
            </p:cNvPr>
            <p:cNvSpPr/>
            <p:nvPr/>
          </p:nvSpPr>
          <p:spPr>
            <a:xfrm rot="5400000">
              <a:off x="8864394" y="4404657"/>
              <a:ext cx="1519334" cy="252813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lnRef>
            <a:fillRef idx="1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fillRef>
            <a:effectRef idx="0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31AA93-E3E8-D59D-D8BB-82CE58BDB218}"/>
                </a:ext>
              </a:extLst>
            </p:cNvPr>
            <p:cNvSpPr txBox="1"/>
            <p:nvPr/>
          </p:nvSpPr>
          <p:spPr>
            <a:xfrm>
              <a:off x="8631555" y="5156746"/>
              <a:ext cx="314134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 ExtraBold" pitchFamily="2" charset="0"/>
                  <a:ea typeface="+mn-lt"/>
                  <a:cs typeface="+mn-lt"/>
                </a:rPr>
                <a:t>Union-Find Operations:</a:t>
              </a:r>
              <a:endParaRPr lang="en-GB" sz="1800" dirty="0">
                <a:latin typeface="Raleway ExtraBold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Each edge involves up to:</a:t>
              </a:r>
              <a:endParaRPr lang="en-GB" sz="1800" dirty="0">
                <a:latin typeface="Raleway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 2 Find operations</a:t>
              </a:r>
              <a:endParaRPr lang="en-GB" sz="1800" dirty="0">
                <a:latin typeface="Raleway" pitchFamily="2" charset="0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en-GB" sz="1800" dirty="0">
                  <a:latin typeface="Raleway" pitchFamily="2" charset="0"/>
                  <a:ea typeface="+mn-lt"/>
                  <a:cs typeface="+mn-lt"/>
                </a:rPr>
                <a:t> 1 Union operation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FC5D226-3A78-8EE8-0986-BBD3D2F95B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t="3018" r="2686" b="3427"/>
          <a:stretch/>
        </p:blipFill>
        <p:spPr>
          <a:xfrm>
            <a:off x="4246265" y="1588168"/>
            <a:ext cx="5250661" cy="33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1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171FD-303F-C79F-C492-6DBC36F8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9E142-1958-5AB8-5969-D1996E7A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2A5E70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D4435D-BFC2-4E89-134B-9A67CAC3CBB5}"/>
              </a:ext>
            </a:extLst>
          </p:cNvPr>
          <p:cNvSpPr txBox="1"/>
          <p:nvPr/>
        </p:nvSpPr>
        <p:spPr>
          <a:xfrm rot="21077359" flipH="1">
            <a:off x="8908059" y="3594059"/>
            <a:ext cx="3357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BCD8E1"/>
                </a:solidFill>
                <a:latin typeface="Blackadder ITC" panose="04020505051007020D02" pitchFamily="82" charset="0"/>
              </a:rPr>
              <a:t>Proof</a:t>
            </a:r>
            <a:endParaRPr lang="en-US" sz="3200" dirty="0">
              <a:solidFill>
                <a:srgbClr val="BCD8E1"/>
              </a:solidFill>
              <a:latin typeface="Blackadder ITC" panose="04020505051007020D02" pitchFamily="8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FF6F8-ADAE-6D8F-FC1C-4CF8E82D2032}"/>
              </a:ext>
            </a:extLst>
          </p:cNvPr>
          <p:cNvSpPr/>
          <p:nvPr/>
        </p:nvSpPr>
        <p:spPr>
          <a:xfrm>
            <a:off x="0" y="-6858000"/>
            <a:ext cx="12192000" cy="6858000"/>
          </a:xfrm>
          <a:prstGeom prst="rect">
            <a:avLst/>
          </a:prstGeom>
          <a:solidFill>
            <a:srgbClr val="2A5E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7A900-D019-D175-8DDA-5CB61CAD2A35}"/>
              </a:ext>
            </a:extLst>
          </p:cNvPr>
          <p:cNvSpPr txBox="1"/>
          <p:nvPr/>
        </p:nvSpPr>
        <p:spPr>
          <a:xfrm rot="21349014">
            <a:off x="5893552" y="3929158"/>
            <a:ext cx="6094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BCD8E1"/>
                </a:solidFill>
                <a:latin typeface="Blackadder ITC" panose="04020505051007020D02" pitchFamily="82" charset="0"/>
              </a:rPr>
              <a:t>Rigorous</a:t>
            </a:r>
          </a:p>
        </p:txBody>
      </p:sp>
    </p:spTree>
    <p:extLst>
      <p:ext uri="{BB962C8B-B14F-4D97-AF65-F5344CB8AC3E}">
        <p14:creationId xmlns:p14="http://schemas.microsoft.com/office/powerpoint/2010/main" val="226439382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8A9D0-AC67-EC58-9F43-2D6F2133F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2A5E70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D8358-5ED7-D5E1-1853-84EAC0CADF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5E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1B47B-81B8-13D9-A300-C47C3AA97F56}"/>
              </a:ext>
            </a:extLst>
          </p:cNvPr>
          <p:cNvSpPr txBox="1"/>
          <p:nvPr/>
        </p:nvSpPr>
        <p:spPr>
          <a:xfrm flipH="1">
            <a:off x="272864" y="374609"/>
            <a:ext cx="3357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BCD8E1"/>
                </a:solidFill>
                <a:latin typeface="Blackadder ITC" panose="04020505051007020D02" pitchFamily="82" charset="0"/>
              </a:rPr>
              <a:t>Proof</a:t>
            </a:r>
            <a:endParaRPr lang="en-US" sz="3200" dirty="0">
              <a:solidFill>
                <a:srgbClr val="BCD8E1"/>
              </a:solidFill>
              <a:latin typeface="Blackadder ITC" panose="04020505051007020D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C50EE-D714-EAC0-9AD0-8D0D6B03B4E8}"/>
              </a:ext>
            </a:extLst>
          </p:cNvPr>
          <p:cNvSpPr txBox="1"/>
          <p:nvPr/>
        </p:nvSpPr>
        <p:spPr>
          <a:xfrm>
            <a:off x="3804258" y="7185806"/>
            <a:ext cx="98131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BCD8E1"/>
                </a:solidFill>
                <a:latin typeface="Raleway" pitchFamily="2" charset="0"/>
              </a:rPr>
              <a:t>Sorting Complexity Proof: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Any comparison-based sort takes at least: 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Ω(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So Kruskal’s sorting step 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is:O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This is a proven lower bound from sorting theory.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3BE24-B1DB-F376-A12D-BE197137F4EC}"/>
              </a:ext>
            </a:extLst>
          </p:cNvPr>
          <p:cNvSpPr txBox="1"/>
          <p:nvPr/>
        </p:nvSpPr>
        <p:spPr>
          <a:xfrm>
            <a:off x="3804258" y="10208151"/>
            <a:ext cx="890987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BCD8E1"/>
                </a:solidFill>
                <a:latin typeface="Raleway" pitchFamily="2" charset="0"/>
              </a:rPr>
              <a:t>Tarjan’s Theorem:</a:t>
            </a:r>
            <a:endParaRPr lang="en-US" sz="2000" dirty="0">
              <a:solidFill>
                <a:srgbClr val="BCD8E1"/>
              </a:solidFill>
              <a:latin typeface="Raleway" pitchFamily="2" charset="0"/>
            </a:endParaRP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For m Union-Find operations on n elements: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		O(m⋅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α(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n))	        (inverse Ackermann function) 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In Kruskal’s case: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		m=O(E),  n=V⇒O(E⋅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α(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V))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9E41C-1D23-03D7-2D56-8601BE874130}"/>
              </a:ext>
            </a:extLst>
          </p:cNvPr>
          <p:cNvSpPr txBox="1"/>
          <p:nvPr/>
        </p:nvSpPr>
        <p:spPr>
          <a:xfrm>
            <a:off x="3804258" y="8714321"/>
            <a:ext cx="62817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BCD8E1"/>
                </a:solidFill>
                <a:latin typeface="Raleway" pitchFamily="2" charset="0"/>
              </a:rPr>
              <a:t>Union-Find Complexity Proof: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With optimizations: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Union by Rank keeps trees shallow: O(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log⁡V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Path Compression flattens trees during Find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B24D68-417C-20E4-924F-152A282B374F}"/>
              </a:ext>
            </a:extLst>
          </p:cNvPr>
          <p:cNvSpPr txBox="1"/>
          <p:nvPr/>
        </p:nvSpPr>
        <p:spPr>
          <a:xfrm>
            <a:off x="3630354" y="11871047"/>
            <a:ext cx="94941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CD8E1"/>
                </a:solidFill>
                <a:latin typeface="Raleway" pitchFamily="2" charset="0"/>
              </a:rPr>
              <a:t>Conclusion:</a:t>
            </a:r>
          </a:p>
          <a:p>
            <a:r>
              <a:rPr lang="en-US" sz="2800" b="1" dirty="0">
                <a:solidFill>
                  <a:srgbClr val="BCD8E1"/>
                </a:solidFill>
                <a:latin typeface="Raleway" pitchFamily="2" charset="0"/>
              </a:rPr>
              <a:t>Sorting step dominates</a:t>
            </a:r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 asymptotically</a:t>
            </a:r>
          </a:p>
          <a:p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Hence, total time complexity:		O(</a:t>
            </a:r>
            <a:r>
              <a:rPr lang="en-US" sz="28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583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A8788-7955-B27B-9E18-9EF527162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B6462-A0F2-1662-CE5C-06DF3905B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2A5E70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AF5A0-0C38-1D99-88A5-429C75D7BF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5E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FC467-871E-722F-C66A-2E8DBD19CB39}"/>
              </a:ext>
            </a:extLst>
          </p:cNvPr>
          <p:cNvSpPr txBox="1"/>
          <p:nvPr/>
        </p:nvSpPr>
        <p:spPr>
          <a:xfrm flipH="1">
            <a:off x="272864" y="374609"/>
            <a:ext cx="3357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BCD8E1"/>
                </a:solidFill>
                <a:latin typeface="Blackadder ITC" panose="04020505051007020D02" pitchFamily="82" charset="0"/>
              </a:rPr>
              <a:t>Proof</a:t>
            </a:r>
            <a:endParaRPr lang="en-US" sz="3200" dirty="0">
              <a:solidFill>
                <a:srgbClr val="BCD8E1"/>
              </a:solidFill>
              <a:latin typeface="Blackadder ITC" panose="04020505051007020D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E3C2D-D862-D7E5-042B-CDBFDC03E5E2}"/>
              </a:ext>
            </a:extLst>
          </p:cNvPr>
          <p:cNvSpPr txBox="1"/>
          <p:nvPr/>
        </p:nvSpPr>
        <p:spPr>
          <a:xfrm>
            <a:off x="3804258" y="374609"/>
            <a:ext cx="98131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BCD8E1"/>
                </a:solidFill>
                <a:latin typeface="Raleway" pitchFamily="2" charset="0"/>
              </a:rPr>
              <a:t>Sorting Complexity Proof: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Any comparison-based sort takes at least: 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Ω(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So Kruskal’s sorting step 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is:O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This is a proven lower bound from sorting theory.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A3FA7-009F-1C00-EAF5-C389025B69E4}"/>
              </a:ext>
            </a:extLst>
          </p:cNvPr>
          <p:cNvSpPr txBox="1"/>
          <p:nvPr/>
        </p:nvSpPr>
        <p:spPr>
          <a:xfrm>
            <a:off x="3804258" y="10208151"/>
            <a:ext cx="890987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BCD8E1"/>
                </a:solidFill>
                <a:latin typeface="Raleway" pitchFamily="2" charset="0"/>
              </a:rPr>
              <a:t>Tarjan’s Theorem:</a:t>
            </a:r>
            <a:endParaRPr lang="en-US" sz="2000" dirty="0">
              <a:solidFill>
                <a:srgbClr val="BCD8E1"/>
              </a:solidFill>
              <a:latin typeface="Raleway" pitchFamily="2" charset="0"/>
            </a:endParaRP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For m Union-Find operations on n elements: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		O(m⋅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α(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n))	        (inverse Ackermann function) 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In Kruskal’s case: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		m=O(E),  n=V⇒O(E⋅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α(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V))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07E1B-713B-6E4C-E712-41584DFAC2DA}"/>
              </a:ext>
            </a:extLst>
          </p:cNvPr>
          <p:cNvSpPr txBox="1"/>
          <p:nvPr/>
        </p:nvSpPr>
        <p:spPr>
          <a:xfrm>
            <a:off x="3804258" y="8714321"/>
            <a:ext cx="62817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BCD8E1"/>
                </a:solidFill>
                <a:latin typeface="Raleway" pitchFamily="2" charset="0"/>
              </a:rPr>
              <a:t>Union-Find Complexity Proof: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With optimizations: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Union by Rank keeps trees shallow: O(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logV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Path Compression flattens trees during Find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304EA-5FAD-87D9-6A71-99D358231656}"/>
              </a:ext>
            </a:extLst>
          </p:cNvPr>
          <p:cNvSpPr txBox="1"/>
          <p:nvPr/>
        </p:nvSpPr>
        <p:spPr>
          <a:xfrm>
            <a:off x="3630354" y="11871047"/>
            <a:ext cx="94941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CD8E1"/>
                </a:solidFill>
                <a:latin typeface="Raleway" pitchFamily="2" charset="0"/>
              </a:rPr>
              <a:t>Conclusion:</a:t>
            </a:r>
          </a:p>
          <a:p>
            <a:r>
              <a:rPr lang="en-US" sz="2800" b="1" dirty="0">
                <a:solidFill>
                  <a:srgbClr val="BCD8E1"/>
                </a:solidFill>
                <a:latin typeface="Raleway" pitchFamily="2" charset="0"/>
              </a:rPr>
              <a:t>Sorting step dominates</a:t>
            </a:r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 asymptotically</a:t>
            </a:r>
          </a:p>
          <a:p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Hence, total time complexity:		O(</a:t>
            </a:r>
            <a:r>
              <a:rPr lang="en-US" sz="28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0319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2539-9FB1-7D1A-22D3-BB4C320B3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D27AF-BE78-4BFA-D714-C069493D3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2A5E70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56228-5BE4-7915-181F-21B5C6FA29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5E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133CE-720F-55D7-7F19-45231659636B}"/>
              </a:ext>
            </a:extLst>
          </p:cNvPr>
          <p:cNvSpPr txBox="1"/>
          <p:nvPr/>
        </p:nvSpPr>
        <p:spPr>
          <a:xfrm flipH="1">
            <a:off x="272864" y="374609"/>
            <a:ext cx="3357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BCD8E1"/>
                </a:solidFill>
                <a:latin typeface="Blackadder ITC" panose="04020505051007020D02" pitchFamily="82" charset="0"/>
              </a:rPr>
              <a:t>Proof</a:t>
            </a:r>
            <a:endParaRPr lang="en-US" sz="3200" dirty="0">
              <a:solidFill>
                <a:srgbClr val="BCD8E1"/>
              </a:solidFill>
              <a:latin typeface="Blackadder ITC" panose="04020505051007020D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38ABE-F3B3-25BB-8B4E-ED92CA8392F6}"/>
              </a:ext>
            </a:extLst>
          </p:cNvPr>
          <p:cNvSpPr txBox="1"/>
          <p:nvPr/>
        </p:nvSpPr>
        <p:spPr>
          <a:xfrm>
            <a:off x="3804258" y="374609"/>
            <a:ext cx="98131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BCD8E1"/>
                </a:solidFill>
                <a:latin typeface="Raleway" pitchFamily="2" charset="0"/>
              </a:rPr>
              <a:t>Sorting Complexity Proof: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Any comparison-based sort takes at least: 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Ω(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So Kruskal’s sorting step 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is:O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This is a proven lower bound from sorting theory.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9B7B1-C7C0-5FE2-266C-A7E4486D5382}"/>
              </a:ext>
            </a:extLst>
          </p:cNvPr>
          <p:cNvSpPr txBox="1"/>
          <p:nvPr/>
        </p:nvSpPr>
        <p:spPr>
          <a:xfrm>
            <a:off x="3804258" y="10208151"/>
            <a:ext cx="890987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BCD8E1"/>
                </a:solidFill>
                <a:latin typeface="Raleway" pitchFamily="2" charset="0"/>
              </a:rPr>
              <a:t>Tarjan’s Theorem:</a:t>
            </a:r>
            <a:endParaRPr lang="en-US" sz="2000" dirty="0">
              <a:solidFill>
                <a:srgbClr val="BCD8E1"/>
              </a:solidFill>
              <a:latin typeface="Raleway" pitchFamily="2" charset="0"/>
            </a:endParaRP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For m Union-Find operations on n elements: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		O(m⋅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α(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n))	        (inverse Ackermann function) 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In Kruskal’s case: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		m=O(E),  n=V⇒O(E⋅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α(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V))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1334EB-8A6D-CDCB-E0C8-4E34225CE38B}"/>
              </a:ext>
            </a:extLst>
          </p:cNvPr>
          <p:cNvSpPr txBox="1"/>
          <p:nvPr/>
        </p:nvSpPr>
        <p:spPr>
          <a:xfrm>
            <a:off x="3804258" y="1828494"/>
            <a:ext cx="62817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BCD8E1"/>
                </a:solidFill>
                <a:latin typeface="Raleway" pitchFamily="2" charset="0"/>
              </a:rPr>
              <a:t>Union-Find Complexity Proof: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With optimizations: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Union by Rank keeps trees shallow: O(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logV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Path Compression flattens trees during Find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8A7D6-11FA-A88D-00B0-48D1A946DF63}"/>
              </a:ext>
            </a:extLst>
          </p:cNvPr>
          <p:cNvSpPr txBox="1"/>
          <p:nvPr/>
        </p:nvSpPr>
        <p:spPr>
          <a:xfrm>
            <a:off x="3630354" y="11871047"/>
            <a:ext cx="94941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CD8E1"/>
                </a:solidFill>
                <a:latin typeface="Raleway" pitchFamily="2" charset="0"/>
              </a:rPr>
              <a:t>Conclusion:</a:t>
            </a:r>
          </a:p>
          <a:p>
            <a:r>
              <a:rPr lang="en-US" sz="2800" b="1" dirty="0">
                <a:solidFill>
                  <a:srgbClr val="BCD8E1"/>
                </a:solidFill>
                <a:latin typeface="Raleway" pitchFamily="2" charset="0"/>
              </a:rPr>
              <a:t>Sorting step dominates</a:t>
            </a:r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 asymptotically</a:t>
            </a:r>
          </a:p>
          <a:p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Hence, total time complexity:		O(</a:t>
            </a:r>
            <a:r>
              <a:rPr lang="en-US" sz="28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63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8DCD5-E099-2D4B-3FE2-4D9273DC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FE858-20E8-B8A4-DA21-C1EA20F2E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2A5E70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23EF4E-C839-51CD-D82B-F3AF5B7172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5E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49D7A-B866-3C91-2A58-EE29F9D167BC}"/>
              </a:ext>
            </a:extLst>
          </p:cNvPr>
          <p:cNvSpPr txBox="1"/>
          <p:nvPr/>
        </p:nvSpPr>
        <p:spPr>
          <a:xfrm flipH="1">
            <a:off x="272864" y="374609"/>
            <a:ext cx="3357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BCD8E1"/>
                </a:solidFill>
                <a:latin typeface="Blackadder ITC" panose="04020505051007020D02" pitchFamily="82" charset="0"/>
              </a:rPr>
              <a:t>Proof</a:t>
            </a:r>
            <a:endParaRPr lang="en-US" sz="3200" dirty="0">
              <a:solidFill>
                <a:srgbClr val="BCD8E1"/>
              </a:solidFill>
              <a:latin typeface="Blackadder ITC" panose="04020505051007020D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8BD2A-DDA3-7466-E8FA-FC173FDE9F1D}"/>
              </a:ext>
            </a:extLst>
          </p:cNvPr>
          <p:cNvSpPr txBox="1"/>
          <p:nvPr/>
        </p:nvSpPr>
        <p:spPr>
          <a:xfrm>
            <a:off x="3804258" y="374609"/>
            <a:ext cx="98131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BCD8E1"/>
                </a:solidFill>
                <a:latin typeface="Raleway" pitchFamily="2" charset="0"/>
              </a:rPr>
              <a:t>Sorting Complexity Proof: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Any comparison-based sort takes at least: 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Ω(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So Kruskal’s sorting step 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is:O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This is a proven lower bound from sorting theory.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0258B-91BD-CED6-E3D7-DADB95C7E9DF}"/>
              </a:ext>
            </a:extLst>
          </p:cNvPr>
          <p:cNvSpPr txBox="1"/>
          <p:nvPr/>
        </p:nvSpPr>
        <p:spPr>
          <a:xfrm>
            <a:off x="3804258" y="3234860"/>
            <a:ext cx="890987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BCD8E1"/>
                </a:solidFill>
                <a:latin typeface="Raleway" pitchFamily="2" charset="0"/>
              </a:rPr>
              <a:t>Tarjan’s Theorem:</a:t>
            </a:r>
            <a:endParaRPr lang="en-US" sz="2400" dirty="0">
              <a:solidFill>
                <a:srgbClr val="BCD8E1"/>
              </a:solidFill>
              <a:latin typeface="Raleway" pitchFamily="2" charset="0"/>
            </a:endParaRP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For m Union-Find operations on n elements: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		O(m⋅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α(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n))	        (inverse Ackermann function) 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In Kruskal’s case: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		m=O(E),  n=V⇒O(E⋅</a:t>
            </a:r>
            <a:r>
              <a:rPr lang="el-GR" sz="2000" dirty="0">
                <a:solidFill>
                  <a:srgbClr val="BCD8E1"/>
                </a:solidFill>
                <a:latin typeface="Raleway" pitchFamily="2" charset="0"/>
              </a:rPr>
              <a:t>α(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V))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ED33D-A44A-3824-EB28-B830D0511F6F}"/>
              </a:ext>
            </a:extLst>
          </p:cNvPr>
          <p:cNvSpPr txBox="1"/>
          <p:nvPr/>
        </p:nvSpPr>
        <p:spPr>
          <a:xfrm>
            <a:off x="3804258" y="1828494"/>
            <a:ext cx="62817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BCD8E1"/>
                </a:solidFill>
                <a:latin typeface="Raleway" pitchFamily="2" charset="0"/>
              </a:rPr>
              <a:t>Union-Find Complexity Proof: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With optimizations: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Union by Rank keeps trees shallow: O(</a:t>
            </a:r>
            <a:r>
              <a:rPr lang="en-US" sz="2000" dirty="0" err="1">
                <a:solidFill>
                  <a:srgbClr val="BCD8E1"/>
                </a:solidFill>
                <a:latin typeface="Raleway" pitchFamily="2" charset="0"/>
              </a:rPr>
              <a:t>logV</a:t>
            </a:r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sz="2000" dirty="0">
                <a:solidFill>
                  <a:srgbClr val="BCD8E1"/>
                </a:solidFill>
                <a:latin typeface="Raleway" pitchFamily="2" charset="0"/>
              </a:rPr>
              <a:t>Path Compression flattens trees during Find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3FD0B-0873-E2A5-B3CB-D6F54C7D0A27}"/>
              </a:ext>
            </a:extLst>
          </p:cNvPr>
          <p:cNvSpPr txBox="1"/>
          <p:nvPr/>
        </p:nvSpPr>
        <p:spPr>
          <a:xfrm>
            <a:off x="3630354" y="11871047"/>
            <a:ext cx="94941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CD8E1"/>
                </a:solidFill>
                <a:latin typeface="Raleway" pitchFamily="2" charset="0"/>
              </a:rPr>
              <a:t>Conclusion:</a:t>
            </a:r>
          </a:p>
          <a:p>
            <a:r>
              <a:rPr lang="en-US" sz="2800" b="1" dirty="0">
                <a:solidFill>
                  <a:srgbClr val="BCD8E1"/>
                </a:solidFill>
                <a:latin typeface="Raleway" pitchFamily="2" charset="0"/>
              </a:rPr>
              <a:t>Sorting step dominates</a:t>
            </a:r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 asymptotically</a:t>
            </a:r>
          </a:p>
          <a:p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Hence, total time complexity:		O(</a:t>
            </a:r>
            <a:r>
              <a:rPr lang="en-US" sz="28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356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AFD5E-3DB4-0FA9-ECEE-2F963769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6877B-267B-0EC1-E461-C91D228DF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2A5E70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7A569E-D9B2-DD24-2532-0D20E56C40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5E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5A1A0-1D3F-F114-7D11-74F2C5B61662}"/>
              </a:ext>
            </a:extLst>
          </p:cNvPr>
          <p:cNvSpPr txBox="1"/>
          <p:nvPr/>
        </p:nvSpPr>
        <p:spPr>
          <a:xfrm flipH="1">
            <a:off x="272864" y="374609"/>
            <a:ext cx="3357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BCD8E1"/>
                </a:solidFill>
                <a:latin typeface="Blackadder ITC" panose="04020505051007020D02" pitchFamily="82" charset="0"/>
              </a:rPr>
              <a:t>Proof</a:t>
            </a:r>
            <a:endParaRPr lang="en-US" sz="3200" dirty="0">
              <a:solidFill>
                <a:srgbClr val="BCD8E1"/>
              </a:solidFill>
              <a:latin typeface="Blackadder ITC" panose="04020505051007020D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5B577-30C5-67B2-8945-46F9DA0F6B94}"/>
              </a:ext>
            </a:extLst>
          </p:cNvPr>
          <p:cNvSpPr txBox="1"/>
          <p:nvPr/>
        </p:nvSpPr>
        <p:spPr>
          <a:xfrm>
            <a:off x="3804258" y="374609"/>
            <a:ext cx="981313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BCD8E1"/>
                </a:solidFill>
                <a:latin typeface="Raleway" pitchFamily="2" charset="0"/>
              </a:rPr>
              <a:t>Sorting Complexity Proof:</a:t>
            </a:r>
          </a:p>
          <a:p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Any comparison-based sort takes at least: </a:t>
            </a:r>
            <a:r>
              <a:rPr lang="el-GR" dirty="0">
                <a:solidFill>
                  <a:srgbClr val="BCD8E1"/>
                </a:solidFill>
                <a:latin typeface="Raleway" pitchFamily="2" charset="0"/>
              </a:rPr>
              <a:t>Ω(</a:t>
            </a:r>
            <a:r>
              <a:rPr lang="en-US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So Kruskal’s sorting step </a:t>
            </a:r>
            <a:r>
              <a:rPr lang="en-US" dirty="0" err="1">
                <a:solidFill>
                  <a:srgbClr val="BCD8E1"/>
                </a:solidFill>
                <a:latin typeface="Raleway" pitchFamily="2" charset="0"/>
              </a:rPr>
              <a:t>is:O</a:t>
            </a:r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(</a:t>
            </a:r>
            <a:r>
              <a:rPr lang="en-US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This is a proven lower bound from sorting theory.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1B595-2830-2D70-8A83-90B1745D0C7E}"/>
              </a:ext>
            </a:extLst>
          </p:cNvPr>
          <p:cNvSpPr txBox="1"/>
          <p:nvPr/>
        </p:nvSpPr>
        <p:spPr>
          <a:xfrm>
            <a:off x="3804258" y="2862252"/>
            <a:ext cx="890987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BCD8E1"/>
                </a:solidFill>
                <a:latin typeface="Raleway" pitchFamily="2" charset="0"/>
              </a:rPr>
              <a:t>Tarjan’s Theorem:</a:t>
            </a:r>
            <a:endParaRPr lang="en-US" sz="2000" dirty="0">
              <a:solidFill>
                <a:srgbClr val="BCD8E1"/>
              </a:solidFill>
              <a:latin typeface="Raleway" pitchFamily="2" charset="0"/>
            </a:endParaRPr>
          </a:p>
          <a:p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For m Union-Find operations on n elements:</a:t>
            </a:r>
          </a:p>
          <a:p>
            <a:pPr marL="0" indent="0">
              <a:buNone/>
            </a:pPr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		O(m⋅</a:t>
            </a:r>
            <a:r>
              <a:rPr lang="el-GR" dirty="0">
                <a:solidFill>
                  <a:srgbClr val="BCD8E1"/>
                </a:solidFill>
                <a:latin typeface="Raleway" pitchFamily="2" charset="0"/>
              </a:rPr>
              <a:t>α(</a:t>
            </a:r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n))	        (inverse Ackermann function) </a:t>
            </a:r>
          </a:p>
          <a:p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In Kruskal’s case:</a:t>
            </a:r>
          </a:p>
          <a:p>
            <a:pPr marL="0" indent="0">
              <a:buNone/>
            </a:pPr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		m=O(E),  n=V⇒O(E⋅</a:t>
            </a:r>
            <a:r>
              <a:rPr lang="el-GR" dirty="0">
                <a:solidFill>
                  <a:srgbClr val="BCD8E1"/>
                </a:solidFill>
                <a:latin typeface="Raleway" pitchFamily="2" charset="0"/>
              </a:rPr>
              <a:t>α(</a:t>
            </a:r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V))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E5D808-3209-6E2B-2C55-F917FB0F0903}"/>
              </a:ext>
            </a:extLst>
          </p:cNvPr>
          <p:cNvSpPr txBox="1"/>
          <p:nvPr/>
        </p:nvSpPr>
        <p:spPr>
          <a:xfrm>
            <a:off x="3804258" y="1605715"/>
            <a:ext cx="628173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BCD8E1"/>
                </a:solidFill>
                <a:latin typeface="Raleway" pitchFamily="2" charset="0"/>
              </a:rPr>
              <a:t>Union-Find Complexity Proof:</a:t>
            </a:r>
          </a:p>
          <a:p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With optimizations:</a:t>
            </a:r>
          </a:p>
          <a:p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Union by Rank keeps trees shallow: O(</a:t>
            </a:r>
            <a:r>
              <a:rPr lang="en-US" dirty="0" err="1">
                <a:solidFill>
                  <a:srgbClr val="BCD8E1"/>
                </a:solidFill>
                <a:latin typeface="Raleway" pitchFamily="2" charset="0"/>
              </a:rPr>
              <a:t>logV</a:t>
            </a:r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  <a:p>
            <a:r>
              <a:rPr lang="en-US" dirty="0">
                <a:solidFill>
                  <a:srgbClr val="BCD8E1"/>
                </a:solidFill>
                <a:latin typeface="Raleway" pitchFamily="2" charset="0"/>
              </a:rPr>
              <a:t>Path Compression flattens trees during Find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F7E64-3C99-B728-09D9-BE3449D15A29}"/>
              </a:ext>
            </a:extLst>
          </p:cNvPr>
          <p:cNvSpPr txBox="1"/>
          <p:nvPr/>
        </p:nvSpPr>
        <p:spPr>
          <a:xfrm>
            <a:off x="1825408" y="4462292"/>
            <a:ext cx="94941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BCD8E1"/>
                </a:solidFill>
                <a:latin typeface="Raleway" pitchFamily="2" charset="0"/>
              </a:rPr>
              <a:t>Conclusion:</a:t>
            </a:r>
          </a:p>
          <a:p>
            <a:r>
              <a:rPr lang="en-US" sz="2800" b="1" dirty="0">
                <a:solidFill>
                  <a:srgbClr val="BCD8E1"/>
                </a:solidFill>
                <a:latin typeface="Raleway" pitchFamily="2" charset="0"/>
              </a:rPr>
              <a:t>Sorting step dominates</a:t>
            </a:r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 asymptotically</a:t>
            </a:r>
          </a:p>
          <a:p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Hence, total time complexity:		O(</a:t>
            </a:r>
            <a:r>
              <a:rPr lang="en-US" sz="2800" dirty="0" err="1">
                <a:solidFill>
                  <a:srgbClr val="BCD8E1"/>
                </a:solidFill>
                <a:latin typeface="Raleway" pitchFamily="2" charset="0"/>
              </a:rPr>
              <a:t>ElogE</a:t>
            </a:r>
            <a:r>
              <a:rPr lang="en-US" sz="2800" dirty="0">
                <a:solidFill>
                  <a:srgbClr val="BCD8E1"/>
                </a:solidFill>
                <a:latin typeface="Raleway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499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1552-82C4-7E65-623F-DEB1B40BE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B516-AE2D-3814-D0EB-26CD95359C70}"/>
              </a:ext>
            </a:extLst>
          </p:cNvPr>
          <p:cNvSpPr txBox="1">
            <a:spLocks/>
          </p:cNvSpPr>
          <p:nvPr/>
        </p:nvSpPr>
        <p:spPr>
          <a:xfrm>
            <a:off x="344803" y="603177"/>
            <a:ext cx="1150239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tx1"/>
                </a:solidFill>
                <a:latin typeface="Raleway Extra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Alternative Approaches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50DD7-F901-6BBD-78A0-ABB16CE5C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5"/>
          <a:stretch/>
        </p:blipFill>
        <p:spPr>
          <a:xfrm>
            <a:off x="1880594" y="1724798"/>
            <a:ext cx="2768490" cy="3668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1D854-DC7F-F481-327F-1550743EC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84" y="1724798"/>
            <a:ext cx="2893831" cy="3668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147B4-F6B8-A88C-2556-E7D013144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915" y="1724798"/>
            <a:ext cx="2586910" cy="366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C1E7D-763B-8FD2-A205-BD3939356985}"/>
              </a:ext>
            </a:extLst>
          </p:cNvPr>
          <p:cNvSpPr txBox="1"/>
          <p:nvPr/>
        </p:nvSpPr>
        <p:spPr>
          <a:xfrm>
            <a:off x="689610" y="8649071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Time Complexity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35FFF-BBB1-3A22-FBE3-D87FC0AFF09D}"/>
              </a:ext>
            </a:extLst>
          </p:cNvPr>
          <p:cNvSpPr txBox="1"/>
          <p:nvPr/>
        </p:nvSpPr>
        <p:spPr>
          <a:xfrm>
            <a:off x="739828" y="8053412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Main Idea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B69C0-2B1B-E8AA-E01E-8EE7212CF576}"/>
              </a:ext>
            </a:extLst>
          </p:cNvPr>
          <p:cNvSpPr txBox="1"/>
          <p:nvPr/>
        </p:nvSpPr>
        <p:spPr>
          <a:xfrm>
            <a:off x="689610" y="9171840"/>
            <a:ext cx="144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Best For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E66DF-8C1F-8B76-F4FD-409E9454164C}"/>
              </a:ext>
            </a:extLst>
          </p:cNvPr>
          <p:cNvSpPr txBox="1"/>
          <p:nvPr/>
        </p:nvSpPr>
        <p:spPr>
          <a:xfrm>
            <a:off x="689610" y="9740811"/>
            <a:ext cx="16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Drawbacks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ED4102-DDA5-455E-A557-0F847B482C8F}"/>
              </a:ext>
            </a:extLst>
          </p:cNvPr>
          <p:cNvSpPr txBox="1"/>
          <p:nvPr/>
        </p:nvSpPr>
        <p:spPr>
          <a:xfrm>
            <a:off x="8633518" y="7359664"/>
            <a:ext cx="160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Borůvka’s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6E368-05EA-1383-B998-4C2E21DA86C7}"/>
              </a:ext>
            </a:extLst>
          </p:cNvPr>
          <p:cNvSpPr txBox="1"/>
          <p:nvPr/>
        </p:nvSpPr>
        <p:spPr>
          <a:xfrm>
            <a:off x="3285033" y="8702197"/>
            <a:ext cx="134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8993F-FA1E-5C96-ADEA-2B91B8B1BD65}"/>
              </a:ext>
            </a:extLst>
          </p:cNvPr>
          <p:cNvSpPr txBox="1"/>
          <p:nvPr/>
        </p:nvSpPr>
        <p:spPr>
          <a:xfrm>
            <a:off x="6047732" y="8702197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2D88ED-0F64-1A0C-FAFE-8CAE8D178A5F}"/>
              </a:ext>
            </a:extLst>
          </p:cNvPr>
          <p:cNvSpPr txBox="1"/>
          <p:nvPr/>
        </p:nvSpPr>
        <p:spPr>
          <a:xfrm>
            <a:off x="8825664" y="8702197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27526B-B6B8-7CA7-C670-AE86607F1833}"/>
              </a:ext>
            </a:extLst>
          </p:cNvPr>
          <p:cNvSpPr txBox="1"/>
          <p:nvPr/>
        </p:nvSpPr>
        <p:spPr>
          <a:xfrm>
            <a:off x="2629010" y="7881257"/>
            <a:ext cx="289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Greedily pick smallest edges (no cycles)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6E0340-7139-2B33-3796-1B81F6FF0879}"/>
              </a:ext>
            </a:extLst>
          </p:cNvPr>
          <p:cNvSpPr txBox="1"/>
          <p:nvPr/>
        </p:nvSpPr>
        <p:spPr>
          <a:xfrm>
            <a:off x="5649786" y="7887636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Grow tree from any node using 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771C6-0E73-2C7D-B909-BF9815877577}"/>
              </a:ext>
            </a:extLst>
          </p:cNvPr>
          <p:cNvSpPr txBox="1"/>
          <p:nvPr/>
        </p:nvSpPr>
        <p:spPr>
          <a:xfrm>
            <a:off x="8201602" y="7914913"/>
            <a:ext cx="2812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Add lightest edge from each component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43A5C2-532E-90B4-7961-860490EED891}"/>
              </a:ext>
            </a:extLst>
          </p:cNvPr>
          <p:cNvSpPr txBox="1"/>
          <p:nvPr/>
        </p:nvSpPr>
        <p:spPr>
          <a:xfrm>
            <a:off x="3215282" y="9196156"/>
            <a:ext cx="179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Sparse graphs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AFC467-B0E9-8573-0F79-0432650AB952}"/>
              </a:ext>
            </a:extLst>
          </p:cNvPr>
          <p:cNvSpPr txBox="1"/>
          <p:nvPr/>
        </p:nvSpPr>
        <p:spPr>
          <a:xfrm>
            <a:off x="5760276" y="9201429"/>
            <a:ext cx="1988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Dense graphs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59D794-E644-A16E-2B93-4B2F596DAC6A}"/>
              </a:ext>
            </a:extLst>
          </p:cNvPr>
          <p:cNvSpPr txBox="1"/>
          <p:nvPr/>
        </p:nvSpPr>
        <p:spPr>
          <a:xfrm>
            <a:off x="8329160" y="9201429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Parallel processing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61E2A9-F58F-3660-8932-D320EE0E8262}"/>
              </a:ext>
            </a:extLst>
          </p:cNvPr>
          <p:cNvSpPr txBox="1"/>
          <p:nvPr/>
        </p:nvSpPr>
        <p:spPr>
          <a:xfrm>
            <a:off x="2879585" y="9720834"/>
            <a:ext cx="239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Needs efficient sorting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4320DD-46B6-BC4E-B318-EC0CEF7C3D11}"/>
              </a:ext>
            </a:extLst>
          </p:cNvPr>
          <p:cNvSpPr txBox="1"/>
          <p:nvPr/>
        </p:nvSpPr>
        <p:spPr>
          <a:xfrm>
            <a:off x="5342267" y="9746273"/>
            <a:ext cx="2893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Requires priority queue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268F9D-4CE9-AA21-20CE-7B31E3E65C42}"/>
              </a:ext>
            </a:extLst>
          </p:cNvPr>
          <p:cNvSpPr txBox="1"/>
          <p:nvPr/>
        </p:nvSpPr>
        <p:spPr>
          <a:xfrm>
            <a:off x="8201602" y="9740811"/>
            <a:ext cx="317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Less intuitive, rarely used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0D3A3E-089B-BF3D-E8E0-41A9CD20E809}"/>
              </a:ext>
            </a:extLst>
          </p:cNvPr>
          <p:cNvSpPr txBox="1"/>
          <p:nvPr/>
        </p:nvSpPr>
        <p:spPr>
          <a:xfrm>
            <a:off x="838200" y="7362060"/>
            <a:ext cx="134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Algorithm</a:t>
            </a:r>
            <a:endParaRPr lang="en-US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DAD5EC-FDB3-5676-9BD3-0610CD8D72E2}"/>
              </a:ext>
            </a:extLst>
          </p:cNvPr>
          <p:cNvSpPr txBox="1"/>
          <p:nvPr/>
        </p:nvSpPr>
        <p:spPr>
          <a:xfrm>
            <a:off x="3215282" y="7359664"/>
            <a:ext cx="1347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Kruskal’s</a:t>
            </a:r>
            <a:endParaRPr lang="en-US" sz="20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09BFEA-6912-AC8E-64D4-1E99900E0DBF}"/>
              </a:ext>
            </a:extLst>
          </p:cNvPr>
          <p:cNvSpPr txBox="1"/>
          <p:nvPr/>
        </p:nvSpPr>
        <p:spPr>
          <a:xfrm>
            <a:off x="6070150" y="7359664"/>
            <a:ext cx="1303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Prim’s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88908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tx1">
                <a:lumMod val="65000"/>
                <a:lumOff val="35000"/>
              </a:schemeClr>
            </a:gs>
            <a:gs pos="44000">
              <a:schemeClr val="bg1">
                <a:lumMod val="65000"/>
                <a:alpha val="61000"/>
              </a:schemeClr>
            </a:gs>
            <a:gs pos="80000">
              <a:schemeClr val="tx1">
                <a:lumMod val="85000"/>
                <a:lumOff val="15000"/>
                <a:alpha val="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553F98-8B7D-4A06-96E3-94DA888F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49D06F-A346-322D-B505-BBCFA5F80A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45722"/>
            <a:ext cx="14762748" cy="8302190"/>
          </a:xfrm>
          <a:prstGeom prst="rect">
            <a:avLst/>
          </a:prstGeom>
          <a:gradFill flip="none" rotWithShape="1">
            <a:gsLst>
              <a:gs pos="1000">
                <a:srgbClr val="0B1015">
                  <a:alpha val="0"/>
                </a:srgbClr>
              </a:gs>
              <a:gs pos="45000">
                <a:schemeClr val="bg1">
                  <a:lumMod val="65000"/>
                  <a:alpha val="61000"/>
                </a:schemeClr>
              </a:gs>
              <a:gs pos="8000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effectLst>
            <a:outerShdw dist="50800" dir="5400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5E963D-8A75-8C75-18C9-4E21AB50586E}"/>
              </a:ext>
            </a:extLst>
          </p:cNvPr>
          <p:cNvSpPr/>
          <p:nvPr/>
        </p:nvSpPr>
        <p:spPr>
          <a:xfrm>
            <a:off x="-2" y="127526"/>
            <a:ext cx="12192001" cy="6801353"/>
          </a:xfrm>
          <a:prstGeom prst="rect">
            <a:avLst/>
          </a:prstGeom>
          <a:gradFill>
            <a:gsLst>
              <a:gs pos="0">
                <a:schemeClr val="tx1">
                  <a:alpha val="0"/>
                  <a:lumMod val="0"/>
                </a:schemeClr>
              </a:gs>
              <a:gs pos="59000">
                <a:schemeClr val="tx1">
                  <a:lumMod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E1974-038E-4F8F-7A21-28A8123C4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88520" y="3892220"/>
            <a:ext cx="10183633" cy="137180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latin typeface="Raleway Thin" pitchFamily="2" charset="0"/>
              </a:rPr>
              <a:t>MST Algorithm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CFE87F-483A-79AB-B8B4-160EF0699807}"/>
              </a:ext>
            </a:extLst>
          </p:cNvPr>
          <p:cNvSpPr txBox="1">
            <a:spLocks/>
          </p:cNvSpPr>
          <p:nvPr/>
        </p:nvSpPr>
        <p:spPr>
          <a:xfrm>
            <a:off x="-1970286" y="3392904"/>
            <a:ext cx="9144000" cy="9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9970F"/>
                </a:solidFill>
                <a:latin typeface="Raleway ExtraBold" pitchFamily="2" charset="0"/>
                <a:cs typeface="ScriptC" panose="00000400000000000000" pitchFamily="2" charset="0"/>
              </a:rPr>
              <a:t>Kruskal’s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65DB0-FBE9-E573-15F9-1E2729984275}"/>
              </a:ext>
            </a:extLst>
          </p:cNvPr>
          <p:cNvSpPr txBox="1"/>
          <p:nvPr/>
        </p:nvSpPr>
        <p:spPr>
          <a:xfrm>
            <a:off x="1549514" y="5264024"/>
            <a:ext cx="93697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2000" dirty="0">
                <a:latin typeface="Raleway" pitchFamily="2" charset="0"/>
              </a:rPr>
              <a:t>A greedy algorithm used to find a minimum spanning tree (MST) for a weighted undirected graph.</a:t>
            </a:r>
            <a:endParaRPr lang="en-US" sz="2000" dirty="0"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FDB16-5A56-7732-1A6F-186200C1C3D4}"/>
              </a:ext>
            </a:extLst>
          </p:cNvPr>
          <p:cNvSpPr txBox="1"/>
          <p:nvPr/>
        </p:nvSpPr>
        <p:spPr>
          <a:xfrm>
            <a:off x="1294899" y="8002885"/>
            <a:ext cx="103155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2000" dirty="0">
                <a:latin typeface="Raleway" pitchFamily="2" charset="0"/>
              </a:rPr>
              <a:t>Connects all vertices with the minimal possible total edge weight without forming cycles.</a:t>
            </a:r>
            <a:endParaRPr lang="en-US" sz="2000" dirty="0">
              <a:latin typeface="Raleway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2E3E5F-49C0-A0F1-F4EC-B2C877D62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84" y="8727594"/>
            <a:ext cx="3059031" cy="1394252"/>
          </a:xfrm>
          <a:prstGeom prst="rect">
            <a:avLst/>
          </a:prstGeom>
        </p:spPr>
      </p:pic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C4C03604-F7DD-7958-7668-7F08744CD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114" y="5160767"/>
            <a:ext cx="914400" cy="914400"/>
          </a:xfrm>
          <a:prstGeom prst="rect">
            <a:avLst/>
          </a:prstGeom>
        </p:spPr>
      </p:pic>
      <p:pic>
        <p:nvPicPr>
          <p:cNvPr id="16" name="Graphic 15" descr="Connections with solid fill">
            <a:extLst>
              <a:ext uri="{FF2B5EF4-FFF2-40B4-BE49-F238E27FC236}">
                <a16:creationId xmlns:a16="http://schemas.microsoft.com/office/drawing/2014/main" id="{10E2D004-3D0D-488F-C13C-47C7E3890D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2" y="79725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C33CE-EA77-8C0F-E926-9A635C931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3712-AD90-7001-AEB0-06DFBF9ECDA4}"/>
              </a:ext>
            </a:extLst>
          </p:cNvPr>
          <p:cNvSpPr txBox="1">
            <a:spLocks/>
          </p:cNvSpPr>
          <p:nvPr/>
        </p:nvSpPr>
        <p:spPr>
          <a:xfrm>
            <a:off x="344804" y="129918"/>
            <a:ext cx="1150239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tx1"/>
                </a:solidFill>
                <a:latin typeface="Raleway Extra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Alternative Approaches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8A888-C4CA-D9E3-FD3A-A80F8D7E8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5"/>
          <a:stretch/>
        </p:blipFill>
        <p:spPr>
          <a:xfrm>
            <a:off x="2928886" y="1000202"/>
            <a:ext cx="1883746" cy="2495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E1862-6260-4CD9-7B6D-BCCF6AA99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16" y="1010898"/>
            <a:ext cx="1960593" cy="248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EF83B-B77D-970A-6002-A7D1DB71B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664" y="1000202"/>
            <a:ext cx="1757265" cy="2491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E73FBC-F09B-FBDD-7DCE-90C70748B4FE}"/>
              </a:ext>
            </a:extLst>
          </p:cNvPr>
          <p:cNvSpPr txBox="1"/>
          <p:nvPr/>
        </p:nvSpPr>
        <p:spPr>
          <a:xfrm>
            <a:off x="689610" y="8649071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Time Complexity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E1B4E-1037-EDC4-2E6E-0ADC2B4B3EDE}"/>
              </a:ext>
            </a:extLst>
          </p:cNvPr>
          <p:cNvSpPr txBox="1"/>
          <p:nvPr/>
        </p:nvSpPr>
        <p:spPr>
          <a:xfrm>
            <a:off x="739828" y="8053412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Main Idea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132C7-312E-E8EB-B2A0-74E99811C215}"/>
              </a:ext>
            </a:extLst>
          </p:cNvPr>
          <p:cNvSpPr txBox="1"/>
          <p:nvPr/>
        </p:nvSpPr>
        <p:spPr>
          <a:xfrm>
            <a:off x="689610" y="9171840"/>
            <a:ext cx="144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Best For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4468D-B2B1-C279-84D2-641BDA14EFBD}"/>
              </a:ext>
            </a:extLst>
          </p:cNvPr>
          <p:cNvSpPr txBox="1"/>
          <p:nvPr/>
        </p:nvSpPr>
        <p:spPr>
          <a:xfrm>
            <a:off x="689610" y="9740811"/>
            <a:ext cx="16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Drawbacks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08E2E-A377-135D-056F-15448B3AE24C}"/>
              </a:ext>
            </a:extLst>
          </p:cNvPr>
          <p:cNvSpPr txBox="1"/>
          <p:nvPr/>
        </p:nvSpPr>
        <p:spPr>
          <a:xfrm>
            <a:off x="8729773" y="3738149"/>
            <a:ext cx="160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Borůvka’s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B8D62-8DCE-15C1-EB28-E5AB3382710F}"/>
              </a:ext>
            </a:extLst>
          </p:cNvPr>
          <p:cNvSpPr txBox="1"/>
          <p:nvPr/>
        </p:nvSpPr>
        <p:spPr>
          <a:xfrm>
            <a:off x="3285033" y="8702197"/>
            <a:ext cx="134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5CFD38-0F03-269E-5CB2-727864F5F151}"/>
              </a:ext>
            </a:extLst>
          </p:cNvPr>
          <p:cNvSpPr txBox="1"/>
          <p:nvPr/>
        </p:nvSpPr>
        <p:spPr>
          <a:xfrm>
            <a:off x="6047732" y="8702197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6DC3F4-9975-08E7-DF2A-B80BDA4FCB4D}"/>
              </a:ext>
            </a:extLst>
          </p:cNvPr>
          <p:cNvSpPr txBox="1"/>
          <p:nvPr/>
        </p:nvSpPr>
        <p:spPr>
          <a:xfrm>
            <a:off x="8825664" y="8702197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2B4997-AB44-48B9-F253-4C83B853F31D}"/>
              </a:ext>
            </a:extLst>
          </p:cNvPr>
          <p:cNvSpPr txBox="1"/>
          <p:nvPr/>
        </p:nvSpPr>
        <p:spPr>
          <a:xfrm>
            <a:off x="2629010" y="7881257"/>
            <a:ext cx="289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Greedily pick smallest edges (no cycles)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D3221C-DC85-3FCA-0C88-99648C41EDEF}"/>
              </a:ext>
            </a:extLst>
          </p:cNvPr>
          <p:cNvSpPr txBox="1"/>
          <p:nvPr/>
        </p:nvSpPr>
        <p:spPr>
          <a:xfrm>
            <a:off x="5649786" y="7887636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Grow tree from any node using 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4E9D15-96DD-57AF-B41F-C2116092A632}"/>
              </a:ext>
            </a:extLst>
          </p:cNvPr>
          <p:cNvSpPr txBox="1"/>
          <p:nvPr/>
        </p:nvSpPr>
        <p:spPr>
          <a:xfrm>
            <a:off x="8201602" y="7914913"/>
            <a:ext cx="2812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Add lightest edge from each component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7DE4EA-DDC9-0E3F-579C-F6E668394C7F}"/>
              </a:ext>
            </a:extLst>
          </p:cNvPr>
          <p:cNvSpPr txBox="1"/>
          <p:nvPr/>
        </p:nvSpPr>
        <p:spPr>
          <a:xfrm>
            <a:off x="3215282" y="9196156"/>
            <a:ext cx="179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Sparse graphs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A1DDC7-F932-72BD-F7B7-E7D16FD3F854}"/>
              </a:ext>
            </a:extLst>
          </p:cNvPr>
          <p:cNvSpPr txBox="1"/>
          <p:nvPr/>
        </p:nvSpPr>
        <p:spPr>
          <a:xfrm>
            <a:off x="5760276" y="9201429"/>
            <a:ext cx="1988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Dense graphs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DE4432-8E5A-68F5-2B28-D2B7BC929BD0}"/>
              </a:ext>
            </a:extLst>
          </p:cNvPr>
          <p:cNvSpPr txBox="1"/>
          <p:nvPr/>
        </p:nvSpPr>
        <p:spPr>
          <a:xfrm>
            <a:off x="8329160" y="9201429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Parallel processing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3F176C-D96E-6F8D-6E3E-57FFC9A70BBC}"/>
              </a:ext>
            </a:extLst>
          </p:cNvPr>
          <p:cNvSpPr txBox="1"/>
          <p:nvPr/>
        </p:nvSpPr>
        <p:spPr>
          <a:xfrm>
            <a:off x="2879585" y="9720834"/>
            <a:ext cx="239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Needs efficient sorting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20645C-F311-B423-D991-B14D14D9D61E}"/>
              </a:ext>
            </a:extLst>
          </p:cNvPr>
          <p:cNvSpPr txBox="1"/>
          <p:nvPr/>
        </p:nvSpPr>
        <p:spPr>
          <a:xfrm>
            <a:off x="5342267" y="9746273"/>
            <a:ext cx="2893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Requires priority queue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8A9A87-2020-D654-2D27-1861BA928B63}"/>
              </a:ext>
            </a:extLst>
          </p:cNvPr>
          <p:cNvSpPr txBox="1"/>
          <p:nvPr/>
        </p:nvSpPr>
        <p:spPr>
          <a:xfrm>
            <a:off x="8201602" y="9740811"/>
            <a:ext cx="317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Less intuitive, rarely used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583252-8CEF-27CB-A232-59BAF069CB90}"/>
              </a:ext>
            </a:extLst>
          </p:cNvPr>
          <p:cNvSpPr txBox="1"/>
          <p:nvPr/>
        </p:nvSpPr>
        <p:spPr>
          <a:xfrm>
            <a:off x="934455" y="3740545"/>
            <a:ext cx="134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Algorithm</a:t>
            </a:r>
            <a:endParaRPr lang="en-US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C0840D-372E-8851-80E7-FCFCEF3FF8AD}"/>
              </a:ext>
            </a:extLst>
          </p:cNvPr>
          <p:cNvSpPr txBox="1"/>
          <p:nvPr/>
        </p:nvSpPr>
        <p:spPr>
          <a:xfrm>
            <a:off x="3311537" y="3738149"/>
            <a:ext cx="1347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Kruskal’s</a:t>
            </a:r>
            <a:endParaRPr lang="en-US" sz="20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320988-93D1-B5C5-FAF1-2E4B5306583C}"/>
              </a:ext>
            </a:extLst>
          </p:cNvPr>
          <p:cNvSpPr txBox="1"/>
          <p:nvPr/>
        </p:nvSpPr>
        <p:spPr>
          <a:xfrm>
            <a:off x="6166405" y="3738149"/>
            <a:ext cx="1303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Prim’s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9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BAFF2-F11E-99F2-B575-7DF44281D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2F2C-997C-5F18-E544-14B64D4C0FC7}"/>
              </a:ext>
            </a:extLst>
          </p:cNvPr>
          <p:cNvSpPr txBox="1">
            <a:spLocks/>
          </p:cNvSpPr>
          <p:nvPr/>
        </p:nvSpPr>
        <p:spPr>
          <a:xfrm>
            <a:off x="344804" y="129918"/>
            <a:ext cx="1150239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tx1"/>
                </a:solidFill>
                <a:latin typeface="Raleway Extra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Alternative Approaches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CDDE-43C7-7DF3-2CFF-FA2FF3F92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5"/>
          <a:stretch/>
        </p:blipFill>
        <p:spPr>
          <a:xfrm>
            <a:off x="2928886" y="1000202"/>
            <a:ext cx="1883746" cy="2495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8AA50-0947-933B-4604-1D4EE9FEA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16" y="1010898"/>
            <a:ext cx="1960593" cy="248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B9EE1-A8AA-BC21-6950-68B75CEB3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664" y="1000202"/>
            <a:ext cx="1757265" cy="2491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AA4B9-5DCE-2257-E678-A9E5182EA5E6}"/>
              </a:ext>
            </a:extLst>
          </p:cNvPr>
          <p:cNvSpPr txBox="1"/>
          <p:nvPr/>
        </p:nvSpPr>
        <p:spPr>
          <a:xfrm>
            <a:off x="689610" y="8649071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Time Complexity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009EC-DD97-A456-E5D0-2FAE5515540F}"/>
              </a:ext>
            </a:extLst>
          </p:cNvPr>
          <p:cNvSpPr txBox="1"/>
          <p:nvPr/>
        </p:nvSpPr>
        <p:spPr>
          <a:xfrm>
            <a:off x="836076" y="4395803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Main Idea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A9FC6-92A0-949E-9F49-832918DE2ED2}"/>
              </a:ext>
            </a:extLst>
          </p:cNvPr>
          <p:cNvSpPr txBox="1"/>
          <p:nvPr/>
        </p:nvSpPr>
        <p:spPr>
          <a:xfrm>
            <a:off x="689610" y="9171840"/>
            <a:ext cx="144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Best For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8A362C-E84F-0EA2-2B9D-A24FF55A1907}"/>
              </a:ext>
            </a:extLst>
          </p:cNvPr>
          <p:cNvSpPr txBox="1"/>
          <p:nvPr/>
        </p:nvSpPr>
        <p:spPr>
          <a:xfrm>
            <a:off x="689610" y="9740811"/>
            <a:ext cx="16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Drawbacks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598F5-B07C-7117-62EA-1B81EC860A98}"/>
              </a:ext>
            </a:extLst>
          </p:cNvPr>
          <p:cNvSpPr txBox="1"/>
          <p:nvPr/>
        </p:nvSpPr>
        <p:spPr>
          <a:xfrm>
            <a:off x="8729773" y="3738149"/>
            <a:ext cx="160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Borůvka’s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079B19-6819-7626-36E3-E9CDB7A3E889}"/>
              </a:ext>
            </a:extLst>
          </p:cNvPr>
          <p:cNvSpPr txBox="1"/>
          <p:nvPr/>
        </p:nvSpPr>
        <p:spPr>
          <a:xfrm>
            <a:off x="3285033" y="8702197"/>
            <a:ext cx="134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F59422-4BD4-9BF5-3FC9-E84F9DB8467F}"/>
              </a:ext>
            </a:extLst>
          </p:cNvPr>
          <p:cNvSpPr txBox="1"/>
          <p:nvPr/>
        </p:nvSpPr>
        <p:spPr>
          <a:xfrm>
            <a:off x="6047732" y="8702197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C6E70-9744-B3B3-B07A-ACDADC9F4435}"/>
              </a:ext>
            </a:extLst>
          </p:cNvPr>
          <p:cNvSpPr txBox="1"/>
          <p:nvPr/>
        </p:nvSpPr>
        <p:spPr>
          <a:xfrm>
            <a:off x="8825664" y="8702197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7B5D4-F78A-A234-68FA-1DA60B19AE10}"/>
              </a:ext>
            </a:extLst>
          </p:cNvPr>
          <p:cNvSpPr txBox="1"/>
          <p:nvPr/>
        </p:nvSpPr>
        <p:spPr>
          <a:xfrm>
            <a:off x="2725258" y="4223648"/>
            <a:ext cx="289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Greedily pick smallest edges (no cycles)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077840-EADB-DB14-88C4-DD2F0B2DDE0A}"/>
              </a:ext>
            </a:extLst>
          </p:cNvPr>
          <p:cNvSpPr txBox="1"/>
          <p:nvPr/>
        </p:nvSpPr>
        <p:spPr>
          <a:xfrm>
            <a:off x="5746034" y="4230027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Grow tree from any node using 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DA2B5-7872-EF2C-E5CD-38FE6BD6E1B4}"/>
              </a:ext>
            </a:extLst>
          </p:cNvPr>
          <p:cNvSpPr txBox="1"/>
          <p:nvPr/>
        </p:nvSpPr>
        <p:spPr>
          <a:xfrm>
            <a:off x="8297850" y="4257304"/>
            <a:ext cx="2812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Add lightest edge from each component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87FD76-10E8-5A03-C4EE-2263FED1FAC7}"/>
              </a:ext>
            </a:extLst>
          </p:cNvPr>
          <p:cNvSpPr txBox="1"/>
          <p:nvPr/>
        </p:nvSpPr>
        <p:spPr>
          <a:xfrm>
            <a:off x="3215282" y="9196156"/>
            <a:ext cx="179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Sparse graphs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DD51D4-E83A-0DBA-98E7-6545CA6119FF}"/>
              </a:ext>
            </a:extLst>
          </p:cNvPr>
          <p:cNvSpPr txBox="1"/>
          <p:nvPr/>
        </p:nvSpPr>
        <p:spPr>
          <a:xfrm>
            <a:off x="5760276" y="9201429"/>
            <a:ext cx="1988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Dense graphs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09C5E6-CB01-F6F8-6FA6-B76F9D2CD859}"/>
              </a:ext>
            </a:extLst>
          </p:cNvPr>
          <p:cNvSpPr txBox="1"/>
          <p:nvPr/>
        </p:nvSpPr>
        <p:spPr>
          <a:xfrm>
            <a:off x="8329160" y="9201429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Parallel processing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C4B837-A0B9-4701-6CED-CA97FEB4F912}"/>
              </a:ext>
            </a:extLst>
          </p:cNvPr>
          <p:cNvSpPr txBox="1"/>
          <p:nvPr/>
        </p:nvSpPr>
        <p:spPr>
          <a:xfrm>
            <a:off x="2879585" y="9720834"/>
            <a:ext cx="239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Needs efficient sorting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52471C-F9DF-E407-93C9-A69A26B7113C}"/>
              </a:ext>
            </a:extLst>
          </p:cNvPr>
          <p:cNvSpPr txBox="1"/>
          <p:nvPr/>
        </p:nvSpPr>
        <p:spPr>
          <a:xfrm>
            <a:off x="5342267" y="9746273"/>
            <a:ext cx="2893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Requires priority queue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46D3C-7060-B0B3-09F9-3E1E7726CBBE}"/>
              </a:ext>
            </a:extLst>
          </p:cNvPr>
          <p:cNvSpPr txBox="1"/>
          <p:nvPr/>
        </p:nvSpPr>
        <p:spPr>
          <a:xfrm>
            <a:off x="8201602" y="9740811"/>
            <a:ext cx="317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Less intuitive, rarely used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485804-CBDA-D463-4F31-5E4B0D4FBF60}"/>
              </a:ext>
            </a:extLst>
          </p:cNvPr>
          <p:cNvSpPr txBox="1"/>
          <p:nvPr/>
        </p:nvSpPr>
        <p:spPr>
          <a:xfrm>
            <a:off x="934455" y="3740545"/>
            <a:ext cx="134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Algorithm</a:t>
            </a:r>
            <a:endParaRPr lang="en-US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33DF00-006C-E31F-3080-A8C8F868DD4F}"/>
              </a:ext>
            </a:extLst>
          </p:cNvPr>
          <p:cNvSpPr txBox="1"/>
          <p:nvPr/>
        </p:nvSpPr>
        <p:spPr>
          <a:xfrm>
            <a:off x="3311537" y="3738149"/>
            <a:ext cx="1347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Kruskal’s</a:t>
            </a:r>
            <a:endParaRPr lang="en-US" sz="20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EE5145-A099-F560-77A0-390F291D5CA8}"/>
              </a:ext>
            </a:extLst>
          </p:cNvPr>
          <p:cNvSpPr txBox="1"/>
          <p:nvPr/>
        </p:nvSpPr>
        <p:spPr>
          <a:xfrm>
            <a:off x="6166405" y="3738149"/>
            <a:ext cx="1303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Prim’s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3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2F12-2E96-116C-D8F1-6BF5B5F5F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FD4F-77A9-A736-CD0D-A50F28F972D2}"/>
              </a:ext>
            </a:extLst>
          </p:cNvPr>
          <p:cNvSpPr txBox="1">
            <a:spLocks/>
          </p:cNvSpPr>
          <p:nvPr/>
        </p:nvSpPr>
        <p:spPr>
          <a:xfrm>
            <a:off x="344804" y="129918"/>
            <a:ext cx="1150239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tx1"/>
                </a:solidFill>
                <a:latin typeface="Raleway Extra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Alternative Approaches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E666A-53AC-B89D-61B1-6A3372318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5"/>
          <a:stretch/>
        </p:blipFill>
        <p:spPr>
          <a:xfrm>
            <a:off x="2928886" y="1000202"/>
            <a:ext cx="1883746" cy="2495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5038C9-5519-FB79-666B-DAD27E464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16" y="1010898"/>
            <a:ext cx="1960593" cy="248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4020F-FE98-8E79-8E75-9C4EC3B12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664" y="1000202"/>
            <a:ext cx="1757265" cy="2491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C8D0AB-FF81-423A-A3FD-979F2BEA57B5}"/>
              </a:ext>
            </a:extLst>
          </p:cNvPr>
          <p:cNvSpPr txBox="1"/>
          <p:nvPr/>
        </p:nvSpPr>
        <p:spPr>
          <a:xfrm>
            <a:off x="689610" y="4919272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Time Complexity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D11FD-5031-781A-B1A6-DC00C2B84D78}"/>
              </a:ext>
            </a:extLst>
          </p:cNvPr>
          <p:cNvSpPr txBox="1"/>
          <p:nvPr/>
        </p:nvSpPr>
        <p:spPr>
          <a:xfrm>
            <a:off x="836076" y="4395803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Main Idea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EBACC-BB74-683D-EF75-D520C6C136B8}"/>
              </a:ext>
            </a:extLst>
          </p:cNvPr>
          <p:cNvSpPr txBox="1"/>
          <p:nvPr/>
        </p:nvSpPr>
        <p:spPr>
          <a:xfrm>
            <a:off x="689610" y="9171840"/>
            <a:ext cx="144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Best For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48149-CE76-F063-9820-33361C6DDFD0}"/>
              </a:ext>
            </a:extLst>
          </p:cNvPr>
          <p:cNvSpPr txBox="1"/>
          <p:nvPr/>
        </p:nvSpPr>
        <p:spPr>
          <a:xfrm>
            <a:off x="689610" y="9740811"/>
            <a:ext cx="16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Drawbacks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B9BC9-B5E0-EF97-45C4-3C5DC4F07E59}"/>
              </a:ext>
            </a:extLst>
          </p:cNvPr>
          <p:cNvSpPr txBox="1"/>
          <p:nvPr/>
        </p:nvSpPr>
        <p:spPr>
          <a:xfrm>
            <a:off x="8729773" y="3738149"/>
            <a:ext cx="160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Borůvka’s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B87A6-C2BE-C722-B7B6-2F9093482D16}"/>
              </a:ext>
            </a:extLst>
          </p:cNvPr>
          <p:cNvSpPr txBox="1"/>
          <p:nvPr/>
        </p:nvSpPr>
        <p:spPr>
          <a:xfrm>
            <a:off x="3285033" y="4972398"/>
            <a:ext cx="134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1E0DF6-F0E7-B3A9-D03C-268A5DB9FFDB}"/>
              </a:ext>
            </a:extLst>
          </p:cNvPr>
          <p:cNvSpPr txBox="1"/>
          <p:nvPr/>
        </p:nvSpPr>
        <p:spPr>
          <a:xfrm>
            <a:off x="6047732" y="4972398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B7075-1FC9-569A-5A14-F096CFAE6615}"/>
              </a:ext>
            </a:extLst>
          </p:cNvPr>
          <p:cNvSpPr txBox="1"/>
          <p:nvPr/>
        </p:nvSpPr>
        <p:spPr>
          <a:xfrm>
            <a:off x="8825664" y="4972398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64325-9AE1-3121-4030-3EEC90CB0257}"/>
              </a:ext>
            </a:extLst>
          </p:cNvPr>
          <p:cNvSpPr txBox="1"/>
          <p:nvPr/>
        </p:nvSpPr>
        <p:spPr>
          <a:xfrm>
            <a:off x="2725258" y="4223648"/>
            <a:ext cx="289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Greedily pick smallest edges (no cycles)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EA921-97F6-18D8-B9EE-3D30789C2097}"/>
              </a:ext>
            </a:extLst>
          </p:cNvPr>
          <p:cNvSpPr txBox="1"/>
          <p:nvPr/>
        </p:nvSpPr>
        <p:spPr>
          <a:xfrm>
            <a:off x="5746034" y="4230027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Grow tree from any node using 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54DB59-9953-2DD6-A90D-7086D6469667}"/>
              </a:ext>
            </a:extLst>
          </p:cNvPr>
          <p:cNvSpPr txBox="1"/>
          <p:nvPr/>
        </p:nvSpPr>
        <p:spPr>
          <a:xfrm>
            <a:off x="8297850" y="4257304"/>
            <a:ext cx="2812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Add lightest edge from each component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6E2B00-C9AE-E17A-1664-873475EB3674}"/>
              </a:ext>
            </a:extLst>
          </p:cNvPr>
          <p:cNvSpPr txBox="1"/>
          <p:nvPr/>
        </p:nvSpPr>
        <p:spPr>
          <a:xfrm>
            <a:off x="3215282" y="9196156"/>
            <a:ext cx="179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Sparse graphs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A22290-8F70-1D3A-2C9C-805D88D62FBB}"/>
              </a:ext>
            </a:extLst>
          </p:cNvPr>
          <p:cNvSpPr txBox="1"/>
          <p:nvPr/>
        </p:nvSpPr>
        <p:spPr>
          <a:xfrm>
            <a:off x="5760276" y="9201429"/>
            <a:ext cx="1988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Dense graphs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797925-0E19-763E-9ED1-4AAFB1AD3F56}"/>
              </a:ext>
            </a:extLst>
          </p:cNvPr>
          <p:cNvSpPr txBox="1"/>
          <p:nvPr/>
        </p:nvSpPr>
        <p:spPr>
          <a:xfrm>
            <a:off x="8329160" y="9201429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Parallel processing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E72377-149A-0AD5-36DB-472196DCCD55}"/>
              </a:ext>
            </a:extLst>
          </p:cNvPr>
          <p:cNvSpPr txBox="1"/>
          <p:nvPr/>
        </p:nvSpPr>
        <p:spPr>
          <a:xfrm>
            <a:off x="2879585" y="9720834"/>
            <a:ext cx="239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Needs efficient sorting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83A85-88F5-221D-32BA-4A69ADA9CA9A}"/>
              </a:ext>
            </a:extLst>
          </p:cNvPr>
          <p:cNvSpPr txBox="1"/>
          <p:nvPr/>
        </p:nvSpPr>
        <p:spPr>
          <a:xfrm>
            <a:off x="5342267" y="9746273"/>
            <a:ext cx="2893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Requires priority queue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EE25D0-7170-2E6A-1321-1CA2D0BE4136}"/>
              </a:ext>
            </a:extLst>
          </p:cNvPr>
          <p:cNvSpPr txBox="1"/>
          <p:nvPr/>
        </p:nvSpPr>
        <p:spPr>
          <a:xfrm>
            <a:off x="8201602" y="9740811"/>
            <a:ext cx="317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Less intuitive, rarely used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121E48-BDC6-F560-0AB9-D87519AF9DAC}"/>
              </a:ext>
            </a:extLst>
          </p:cNvPr>
          <p:cNvSpPr txBox="1"/>
          <p:nvPr/>
        </p:nvSpPr>
        <p:spPr>
          <a:xfrm>
            <a:off x="934455" y="3740545"/>
            <a:ext cx="134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Algorithm</a:t>
            </a:r>
            <a:endParaRPr lang="en-US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F76976-12A0-06ED-4AFA-CAAE505FB829}"/>
              </a:ext>
            </a:extLst>
          </p:cNvPr>
          <p:cNvSpPr txBox="1"/>
          <p:nvPr/>
        </p:nvSpPr>
        <p:spPr>
          <a:xfrm>
            <a:off x="3311537" y="3738149"/>
            <a:ext cx="1347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Kruskal’s</a:t>
            </a:r>
            <a:endParaRPr lang="en-US" sz="20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359944-697C-F1B3-F3F5-DD29918A2BAF}"/>
              </a:ext>
            </a:extLst>
          </p:cNvPr>
          <p:cNvSpPr txBox="1"/>
          <p:nvPr/>
        </p:nvSpPr>
        <p:spPr>
          <a:xfrm>
            <a:off x="6166405" y="3738149"/>
            <a:ext cx="1303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Prim’s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9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2D3D5-EE50-A779-CFFB-73BA244C3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3D24-0512-1C2A-41EE-62328E85AF87}"/>
              </a:ext>
            </a:extLst>
          </p:cNvPr>
          <p:cNvSpPr txBox="1">
            <a:spLocks/>
          </p:cNvSpPr>
          <p:nvPr/>
        </p:nvSpPr>
        <p:spPr>
          <a:xfrm>
            <a:off x="344804" y="129918"/>
            <a:ext cx="1150239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tx1"/>
                </a:solidFill>
                <a:latin typeface="Raleway Extra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Alternative Approaches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54184-CC33-CBB9-7948-43684C76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5"/>
          <a:stretch/>
        </p:blipFill>
        <p:spPr>
          <a:xfrm>
            <a:off x="2928886" y="1000202"/>
            <a:ext cx="1883746" cy="2495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BD273-B065-8720-FB08-9E4FB730F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16" y="1010898"/>
            <a:ext cx="1960593" cy="248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DCE8B-3145-F254-E80B-DD500218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664" y="1000202"/>
            <a:ext cx="1757265" cy="2491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2135F-A632-86C2-665D-8232D20F9DCF}"/>
              </a:ext>
            </a:extLst>
          </p:cNvPr>
          <p:cNvSpPr txBox="1"/>
          <p:nvPr/>
        </p:nvSpPr>
        <p:spPr>
          <a:xfrm>
            <a:off x="689610" y="4919272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Time Complexity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85E1E-9EA5-2901-9BB5-2CDE7DA8361A}"/>
              </a:ext>
            </a:extLst>
          </p:cNvPr>
          <p:cNvSpPr txBox="1"/>
          <p:nvPr/>
        </p:nvSpPr>
        <p:spPr>
          <a:xfrm>
            <a:off x="836076" y="4395803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Main Idea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331F3-3EAA-0D8F-7994-6F60DEE0569A}"/>
              </a:ext>
            </a:extLst>
          </p:cNvPr>
          <p:cNvSpPr txBox="1"/>
          <p:nvPr/>
        </p:nvSpPr>
        <p:spPr>
          <a:xfrm>
            <a:off x="785866" y="5333762"/>
            <a:ext cx="144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Best For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7096A-A373-5750-6064-7DBD99366542}"/>
              </a:ext>
            </a:extLst>
          </p:cNvPr>
          <p:cNvSpPr txBox="1"/>
          <p:nvPr/>
        </p:nvSpPr>
        <p:spPr>
          <a:xfrm>
            <a:off x="689610" y="9740811"/>
            <a:ext cx="16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Drawbacks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6DB89-609B-20B1-4314-38AE8D8F9EBE}"/>
              </a:ext>
            </a:extLst>
          </p:cNvPr>
          <p:cNvSpPr txBox="1"/>
          <p:nvPr/>
        </p:nvSpPr>
        <p:spPr>
          <a:xfrm>
            <a:off x="8729773" y="3738149"/>
            <a:ext cx="160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Borůvka’s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6A6A6-691C-56A1-7489-B5605BC0E9C9}"/>
              </a:ext>
            </a:extLst>
          </p:cNvPr>
          <p:cNvSpPr txBox="1"/>
          <p:nvPr/>
        </p:nvSpPr>
        <p:spPr>
          <a:xfrm>
            <a:off x="3285033" y="4972398"/>
            <a:ext cx="134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2815B2-B44D-F2F4-EF14-530E742EEC64}"/>
              </a:ext>
            </a:extLst>
          </p:cNvPr>
          <p:cNvSpPr txBox="1"/>
          <p:nvPr/>
        </p:nvSpPr>
        <p:spPr>
          <a:xfrm>
            <a:off x="6047732" y="4972398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768042-3450-C9A3-F406-9B90DB40C899}"/>
              </a:ext>
            </a:extLst>
          </p:cNvPr>
          <p:cNvSpPr txBox="1"/>
          <p:nvPr/>
        </p:nvSpPr>
        <p:spPr>
          <a:xfrm>
            <a:off x="8825664" y="4972398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747D0F-13A4-81CF-19BF-B6B028D2E60F}"/>
              </a:ext>
            </a:extLst>
          </p:cNvPr>
          <p:cNvSpPr txBox="1"/>
          <p:nvPr/>
        </p:nvSpPr>
        <p:spPr>
          <a:xfrm>
            <a:off x="2725258" y="4223648"/>
            <a:ext cx="289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Greedily pick smallest edges (no cycles)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767B9-8F69-993D-49B7-2E0E300E5A2B}"/>
              </a:ext>
            </a:extLst>
          </p:cNvPr>
          <p:cNvSpPr txBox="1"/>
          <p:nvPr/>
        </p:nvSpPr>
        <p:spPr>
          <a:xfrm>
            <a:off x="5746034" y="4230027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Grow tree from any node using 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B0DCFE-93E8-E4E7-BDB2-B7D4312E32E4}"/>
              </a:ext>
            </a:extLst>
          </p:cNvPr>
          <p:cNvSpPr txBox="1"/>
          <p:nvPr/>
        </p:nvSpPr>
        <p:spPr>
          <a:xfrm>
            <a:off x="8297850" y="4257304"/>
            <a:ext cx="2812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Add lightest edge from each component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CC7756-BDA3-A1F8-D64B-9425279F1FA0}"/>
              </a:ext>
            </a:extLst>
          </p:cNvPr>
          <p:cNvSpPr txBox="1"/>
          <p:nvPr/>
        </p:nvSpPr>
        <p:spPr>
          <a:xfrm>
            <a:off x="3311538" y="5358078"/>
            <a:ext cx="179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Sparse graphs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975BF5-1A2D-8E50-A162-93E389F6F365}"/>
              </a:ext>
            </a:extLst>
          </p:cNvPr>
          <p:cNvSpPr txBox="1"/>
          <p:nvPr/>
        </p:nvSpPr>
        <p:spPr>
          <a:xfrm>
            <a:off x="5856532" y="5363351"/>
            <a:ext cx="1988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Dense graphs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28B94-A68A-365B-D897-65D28BBF62B5}"/>
              </a:ext>
            </a:extLst>
          </p:cNvPr>
          <p:cNvSpPr txBox="1"/>
          <p:nvPr/>
        </p:nvSpPr>
        <p:spPr>
          <a:xfrm>
            <a:off x="8425416" y="5363351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Parallel processing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B8BCC3-EB05-ECAA-B008-AF081C8869D7}"/>
              </a:ext>
            </a:extLst>
          </p:cNvPr>
          <p:cNvSpPr txBox="1"/>
          <p:nvPr/>
        </p:nvSpPr>
        <p:spPr>
          <a:xfrm>
            <a:off x="2879585" y="9720834"/>
            <a:ext cx="239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Needs efficient sorting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A1908A-566D-65D2-B8C1-848C8C29DE7E}"/>
              </a:ext>
            </a:extLst>
          </p:cNvPr>
          <p:cNvSpPr txBox="1"/>
          <p:nvPr/>
        </p:nvSpPr>
        <p:spPr>
          <a:xfrm>
            <a:off x="5342267" y="9746273"/>
            <a:ext cx="2893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Requires priority queue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BE3A52-7FF2-ACF7-4C36-9715C938F15A}"/>
              </a:ext>
            </a:extLst>
          </p:cNvPr>
          <p:cNvSpPr txBox="1"/>
          <p:nvPr/>
        </p:nvSpPr>
        <p:spPr>
          <a:xfrm>
            <a:off x="8201602" y="9740811"/>
            <a:ext cx="317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Less intuitive, rarely used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275737-EFCA-93B9-6819-77F7BD81AF7A}"/>
              </a:ext>
            </a:extLst>
          </p:cNvPr>
          <p:cNvSpPr txBox="1"/>
          <p:nvPr/>
        </p:nvSpPr>
        <p:spPr>
          <a:xfrm>
            <a:off x="934455" y="3740545"/>
            <a:ext cx="134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Algorithm</a:t>
            </a:r>
            <a:endParaRPr lang="en-US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D8182C-27E2-C750-F8FC-29F7BD46A689}"/>
              </a:ext>
            </a:extLst>
          </p:cNvPr>
          <p:cNvSpPr txBox="1"/>
          <p:nvPr/>
        </p:nvSpPr>
        <p:spPr>
          <a:xfrm>
            <a:off x="3311537" y="3738149"/>
            <a:ext cx="1347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Kruskal’s</a:t>
            </a:r>
            <a:endParaRPr lang="en-US" sz="20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FC51A3-882E-0A6A-51C4-EB3E750DEB8B}"/>
              </a:ext>
            </a:extLst>
          </p:cNvPr>
          <p:cNvSpPr txBox="1"/>
          <p:nvPr/>
        </p:nvSpPr>
        <p:spPr>
          <a:xfrm>
            <a:off x="6166405" y="3738149"/>
            <a:ext cx="1303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Prim’s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432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E5DA-C8B3-C435-C359-47553C69B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DAD2-EB95-5FCE-0206-2C20306B9D55}"/>
              </a:ext>
            </a:extLst>
          </p:cNvPr>
          <p:cNvSpPr txBox="1">
            <a:spLocks/>
          </p:cNvSpPr>
          <p:nvPr/>
        </p:nvSpPr>
        <p:spPr>
          <a:xfrm>
            <a:off x="344804" y="129918"/>
            <a:ext cx="1150239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tx1"/>
                </a:solidFill>
                <a:latin typeface="Raleway Extra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Alternative Approaches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05FF8-96BF-712D-80AD-DB35121AD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5"/>
          <a:stretch/>
        </p:blipFill>
        <p:spPr>
          <a:xfrm>
            <a:off x="2928886" y="1000202"/>
            <a:ext cx="1883746" cy="2495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CA31B-9336-43FC-D1C5-C824BFAE4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16" y="1010898"/>
            <a:ext cx="1960593" cy="248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0F6DA7-BB95-8EDC-2B65-43B437C4F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664" y="1000202"/>
            <a:ext cx="1757265" cy="2491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50E4-4294-3793-845D-8E307DC613B7}"/>
              </a:ext>
            </a:extLst>
          </p:cNvPr>
          <p:cNvSpPr txBox="1"/>
          <p:nvPr/>
        </p:nvSpPr>
        <p:spPr>
          <a:xfrm>
            <a:off x="689610" y="4919272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Time Complexity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5503B-13A2-0E10-A85F-6307D913C2C3}"/>
              </a:ext>
            </a:extLst>
          </p:cNvPr>
          <p:cNvSpPr txBox="1"/>
          <p:nvPr/>
        </p:nvSpPr>
        <p:spPr>
          <a:xfrm>
            <a:off x="836076" y="4395803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Main Idea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AB28F-109A-384F-1F98-8F0060482FDC}"/>
              </a:ext>
            </a:extLst>
          </p:cNvPr>
          <p:cNvSpPr txBox="1"/>
          <p:nvPr/>
        </p:nvSpPr>
        <p:spPr>
          <a:xfrm>
            <a:off x="785866" y="5333762"/>
            <a:ext cx="144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Best For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9B020-7C17-4AB7-9466-838ACD4428BB}"/>
              </a:ext>
            </a:extLst>
          </p:cNvPr>
          <p:cNvSpPr txBox="1"/>
          <p:nvPr/>
        </p:nvSpPr>
        <p:spPr>
          <a:xfrm>
            <a:off x="749770" y="5830541"/>
            <a:ext cx="166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Drawbacks</a:t>
            </a:r>
            <a:endParaRPr lang="en-US" sz="18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6B86D-999E-5BFF-EE53-98DAEE69094D}"/>
              </a:ext>
            </a:extLst>
          </p:cNvPr>
          <p:cNvSpPr txBox="1"/>
          <p:nvPr/>
        </p:nvSpPr>
        <p:spPr>
          <a:xfrm>
            <a:off x="8729773" y="3738149"/>
            <a:ext cx="160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Borůvka’s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B3926-4F1E-8815-4250-4BDC1069A879}"/>
              </a:ext>
            </a:extLst>
          </p:cNvPr>
          <p:cNvSpPr txBox="1"/>
          <p:nvPr/>
        </p:nvSpPr>
        <p:spPr>
          <a:xfrm>
            <a:off x="3285033" y="4972398"/>
            <a:ext cx="134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4A951-4E23-7CAD-9DA0-F7988A381AAA}"/>
              </a:ext>
            </a:extLst>
          </p:cNvPr>
          <p:cNvSpPr txBox="1"/>
          <p:nvPr/>
        </p:nvSpPr>
        <p:spPr>
          <a:xfrm>
            <a:off x="6047732" y="4972398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0DE31-F0D2-C766-1D65-0A0AED7E3B57}"/>
              </a:ext>
            </a:extLst>
          </p:cNvPr>
          <p:cNvSpPr txBox="1"/>
          <p:nvPr/>
        </p:nvSpPr>
        <p:spPr>
          <a:xfrm>
            <a:off x="8825664" y="4972398"/>
            <a:ext cx="1347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Raleway" pitchFamily="2" charset="0"/>
              </a:rPr>
              <a:t>O(ElogV)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41112-EBA0-BDCD-0680-3F28B8AF417C}"/>
              </a:ext>
            </a:extLst>
          </p:cNvPr>
          <p:cNvSpPr txBox="1"/>
          <p:nvPr/>
        </p:nvSpPr>
        <p:spPr>
          <a:xfrm>
            <a:off x="2725258" y="4223648"/>
            <a:ext cx="289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Greedily pick smallest edges (no cycles)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5FFE16-D2EA-29D7-DE0A-1F7BCED3E7E7}"/>
              </a:ext>
            </a:extLst>
          </p:cNvPr>
          <p:cNvSpPr txBox="1"/>
          <p:nvPr/>
        </p:nvSpPr>
        <p:spPr>
          <a:xfrm>
            <a:off x="5746034" y="4230027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Grow tree from any node using 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9F81AF-0549-233B-0DB2-4968E7D57ABD}"/>
              </a:ext>
            </a:extLst>
          </p:cNvPr>
          <p:cNvSpPr txBox="1"/>
          <p:nvPr/>
        </p:nvSpPr>
        <p:spPr>
          <a:xfrm>
            <a:off x="8297850" y="4257304"/>
            <a:ext cx="2812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Add lightest edge from each component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66ED19-33AA-B47E-81CF-52BA5288D463}"/>
              </a:ext>
            </a:extLst>
          </p:cNvPr>
          <p:cNvSpPr txBox="1"/>
          <p:nvPr/>
        </p:nvSpPr>
        <p:spPr>
          <a:xfrm>
            <a:off x="3311538" y="5358078"/>
            <a:ext cx="179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Sparse graphs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E08CC7-67E3-4BC1-16CA-BFFA8A72C28D}"/>
              </a:ext>
            </a:extLst>
          </p:cNvPr>
          <p:cNvSpPr txBox="1"/>
          <p:nvPr/>
        </p:nvSpPr>
        <p:spPr>
          <a:xfrm>
            <a:off x="5856532" y="5363351"/>
            <a:ext cx="1988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Dense graphs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428250-E2AD-7D92-C0F7-9A3FE8F6BFBF}"/>
              </a:ext>
            </a:extLst>
          </p:cNvPr>
          <p:cNvSpPr txBox="1"/>
          <p:nvPr/>
        </p:nvSpPr>
        <p:spPr>
          <a:xfrm>
            <a:off x="8425416" y="5363351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Parallel processing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2F6861-22B4-D24D-E289-F673B9A49335}"/>
              </a:ext>
            </a:extLst>
          </p:cNvPr>
          <p:cNvSpPr txBox="1"/>
          <p:nvPr/>
        </p:nvSpPr>
        <p:spPr>
          <a:xfrm>
            <a:off x="2939745" y="5810564"/>
            <a:ext cx="239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Needs efficient sorting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16E79-7F3B-768E-E422-0B45F922412C}"/>
              </a:ext>
            </a:extLst>
          </p:cNvPr>
          <p:cNvSpPr txBox="1"/>
          <p:nvPr/>
        </p:nvSpPr>
        <p:spPr>
          <a:xfrm>
            <a:off x="5402427" y="5836003"/>
            <a:ext cx="2893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Requires priority queue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FD33C7-FC9B-4BBD-9572-88C4A84642E4}"/>
              </a:ext>
            </a:extLst>
          </p:cNvPr>
          <p:cNvSpPr txBox="1"/>
          <p:nvPr/>
        </p:nvSpPr>
        <p:spPr>
          <a:xfrm>
            <a:off x="8261762" y="5830541"/>
            <a:ext cx="3177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aleway" pitchFamily="2" charset="0"/>
              </a:rPr>
              <a:t>Less intuitive, rarely used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E795B9-7311-1860-6F6C-30ED72CC616E}"/>
              </a:ext>
            </a:extLst>
          </p:cNvPr>
          <p:cNvSpPr txBox="1"/>
          <p:nvPr/>
        </p:nvSpPr>
        <p:spPr>
          <a:xfrm>
            <a:off x="934455" y="3740545"/>
            <a:ext cx="134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Raleway" pitchFamily="2" charset="0"/>
              </a:rPr>
              <a:t>Algorithm</a:t>
            </a:r>
            <a:endParaRPr lang="en-US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A5E481-196D-2416-EFC3-AC664B056BC8}"/>
              </a:ext>
            </a:extLst>
          </p:cNvPr>
          <p:cNvSpPr txBox="1"/>
          <p:nvPr/>
        </p:nvSpPr>
        <p:spPr>
          <a:xfrm>
            <a:off x="3311537" y="3738149"/>
            <a:ext cx="1347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Kruskal’s</a:t>
            </a:r>
            <a:endParaRPr lang="en-US" sz="20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649539-F1B6-E36B-46D9-F97BC7CA7576}"/>
              </a:ext>
            </a:extLst>
          </p:cNvPr>
          <p:cNvSpPr txBox="1"/>
          <p:nvPr/>
        </p:nvSpPr>
        <p:spPr>
          <a:xfrm>
            <a:off x="6166405" y="3738149"/>
            <a:ext cx="1303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Raleway" pitchFamily="2" charset="0"/>
              </a:rPr>
              <a:t>Prim’s</a:t>
            </a:r>
            <a:endParaRPr lang="en-US" sz="1800" dirty="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FC97BE-F86B-7CE3-1077-5C0099FD1F15}"/>
              </a:ext>
            </a:extLst>
          </p:cNvPr>
          <p:cNvSpPr txBox="1"/>
          <p:nvPr/>
        </p:nvSpPr>
        <p:spPr>
          <a:xfrm>
            <a:off x="12682600" y="2947737"/>
            <a:ext cx="4269895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1"/>
                </a:solidFill>
                <a:latin typeface="Raleway ExtraBold" pitchFamily="2" charset="0"/>
              </a:rPr>
              <a:t>Why Kruskal’s Was Chosen?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Raleway" pitchFamily="2" charset="0"/>
              </a:rPr>
              <a:t>Easier to implement.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Raleway" pitchFamily="2" charset="0"/>
              </a:rPr>
              <a:t>Ideal for sparse transportation networks.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Raleway" pitchFamily="2" charset="0"/>
              </a:rPr>
              <a:t>Greedy logic aligns with edge-based cost minimization.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Raleway" pitchFamily="2" charset="0"/>
              </a:rPr>
              <a:t>Efficient with Union-Find optimization.</a:t>
            </a:r>
          </a:p>
        </p:txBody>
      </p:sp>
    </p:spTree>
    <p:extLst>
      <p:ext uri="{BB962C8B-B14F-4D97-AF65-F5344CB8AC3E}">
        <p14:creationId xmlns:p14="http://schemas.microsoft.com/office/powerpoint/2010/main" val="203341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F7A3E-B811-E515-72FC-EB7044D3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CE39-4C20-75EF-FB4C-39D1B90A0767}"/>
              </a:ext>
            </a:extLst>
          </p:cNvPr>
          <p:cNvSpPr txBox="1">
            <a:spLocks/>
          </p:cNvSpPr>
          <p:nvPr/>
        </p:nvSpPr>
        <p:spPr>
          <a:xfrm>
            <a:off x="5175865" y="129918"/>
            <a:ext cx="667133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tx1"/>
                </a:solidFill>
                <a:latin typeface="Raleway Extra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Alternative Approaches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82F74-7CEF-1EFB-029B-3D1A7A8C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5"/>
          <a:stretch/>
        </p:blipFill>
        <p:spPr>
          <a:xfrm>
            <a:off x="0" y="0"/>
            <a:ext cx="517586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59B41B-D20B-4229-55E7-650A2324E64D}"/>
              </a:ext>
            </a:extLst>
          </p:cNvPr>
          <p:cNvSpPr txBox="1"/>
          <p:nvPr/>
        </p:nvSpPr>
        <p:spPr>
          <a:xfrm>
            <a:off x="5391453" y="1841404"/>
            <a:ext cx="580994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1"/>
                </a:solidFill>
                <a:latin typeface="Raleway ExtraBold" pitchFamily="2" charset="0"/>
              </a:rPr>
              <a:t>Why Kruskal’s Was Chosen?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Raleway" pitchFamily="2" charset="0"/>
              </a:rPr>
              <a:t>Easier to implement.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Raleway" pitchFamily="2" charset="0"/>
              </a:rPr>
              <a:t>Ideal for sparse transportation networks.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Raleway" pitchFamily="2" charset="0"/>
              </a:rPr>
              <a:t>Greedy logic aligns with edge-based cost minimization.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Raleway" pitchFamily="2" charset="0"/>
              </a:rPr>
              <a:t>Efficient with Union-Find optimization.</a:t>
            </a:r>
          </a:p>
        </p:txBody>
      </p:sp>
    </p:spTree>
    <p:extLst>
      <p:ext uri="{BB962C8B-B14F-4D97-AF65-F5344CB8AC3E}">
        <p14:creationId xmlns:p14="http://schemas.microsoft.com/office/powerpoint/2010/main" val="354237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E70C1-E9F7-F0B1-5F5B-1D4A85C7B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ED786B-971F-C135-7399-DA2F981F540F}"/>
              </a:ext>
            </a:extLst>
          </p:cNvPr>
          <p:cNvSpPr/>
          <p:nvPr/>
        </p:nvSpPr>
        <p:spPr>
          <a:xfrm>
            <a:off x="0" y="0"/>
            <a:ext cx="12192000" cy="6870071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Raleway Blac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06D90-033C-71B9-5010-9FA6637B03B6}"/>
              </a:ext>
            </a:extLst>
          </p:cNvPr>
          <p:cNvSpPr txBox="1"/>
          <p:nvPr/>
        </p:nvSpPr>
        <p:spPr>
          <a:xfrm>
            <a:off x="834887" y="2287701"/>
            <a:ext cx="10694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Raleway Black" pitchFamily="2" charset="0"/>
              </a:rPr>
              <a:t>Implementation and Modifications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5FEE6EE-4211-3315-7129-65B17A494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7234713"/>
            <a:ext cx="1254379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Algorithm Used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Kruskal’s Minimum Spanning Tree (MST) via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networkx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Nodes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Combined data from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neighborhoods.csv and facilities.csv.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Edges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From existing_roads.csv and potential_roads.csv.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                                   Weighted by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distance_km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A290A-1FB0-8D4E-65C5-8187158261C1}"/>
              </a:ext>
            </a:extLst>
          </p:cNvPr>
          <p:cNvSpPr txBox="1"/>
          <p:nvPr/>
        </p:nvSpPr>
        <p:spPr>
          <a:xfrm>
            <a:off x="946150" y="854928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Raleway" pitchFamily="2" charset="0"/>
              </a:rPr>
              <a:t>Modifications</a:t>
            </a:r>
            <a:r>
              <a:rPr lang="en-US" dirty="0">
                <a:latin typeface="Raleway" pitchFamily="2" charset="0"/>
              </a:rPr>
              <a:t>:</a:t>
            </a:r>
          </a:p>
          <a:p>
            <a:r>
              <a:rPr lang="en-US" dirty="0">
                <a:latin typeface="Raleway" pitchFamily="2" charset="0"/>
              </a:rPr>
              <a:t>Custom weight selector (distance / condition / cost).</a:t>
            </a:r>
          </a:p>
          <a:p>
            <a:r>
              <a:rPr lang="en-US" dirty="0">
                <a:latin typeface="Raleway" pitchFamily="2" charset="0"/>
              </a:rPr>
              <a:t>Node positions tied to real </a:t>
            </a:r>
            <a:r>
              <a:rPr lang="en-US" b="1" dirty="0">
                <a:latin typeface="Raleway" pitchFamily="2" charset="0"/>
              </a:rPr>
              <a:t>latitude/longitude</a:t>
            </a:r>
            <a:r>
              <a:rPr lang="en-US" dirty="0">
                <a:latin typeface="Raleway" pitchFamily="2" charset="0"/>
              </a:rPr>
              <a:t>.</a:t>
            </a:r>
          </a:p>
          <a:p>
            <a:r>
              <a:rPr lang="en-US" dirty="0">
                <a:latin typeface="Raleway" pitchFamily="2" charset="0"/>
              </a:rPr>
              <a:t>MST edges =  green, Other roads =  gray.</a:t>
            </a:r>
          </a:p>
          <a:p>
            <a:r>
              <a:rPr lang="en-US" dirty="0">
                <a:latin typeface="Raleway" pitchFamily="2" charset="0"/>
              </a:rPr>
              <a:t>Disconnected nodes placed at (0,0) with a warning.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6E9D1-6B52-5F7B-D002-E35384E31930}"/>
              </a:ext>
            </a:extLst>
          </p:cNvPr>
          <p:cNvSpPr txBox="1"/>
          <p:nvPr/>
        </p:nvSpPr>
        <p:spPr>
          <a:xfrm>
            <a:off x="946150" y="10209387"/>
            <a:ext cx="6734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Raleway" pitchFamily="2" charset="0"/>
              </a:rPr>
              <a:t>Visualization</a:t>
            </a:r>
            <a:r>
              <a:rPr lang="en-US" dirty="0">
                <a:latin typeface="Raleway" pitchFamily="2" charset="0"/>
              </a:rPr>
              <a:t>:</a:t>
            </a:r>
          </a:p>
          <a:p>
            <a:r>
              <a:rPr lang="en-US" dirty="0">
                <a:latin typeface="Raleway" pitchFamily="2" charset="0"/>
              </a:rPr>
              <a:t>Shown in </a:t>
            </a:r>
            <a:r>
              <a:rPr lang="en-US" b="1" dirty="0">
                <a:latin typeface="Raleway" pitchFamily="2" charset="0"/>
              </a:rPr>
              <a:t>“MST Network”</a:t>
            </a:r>
            <a:r>
              <a:rPr lang="en-US" dirty="0">
                <a:latin typeface="Raleway" pitchFamily="2" charset="0"/>
              </a:rPr>
              <a:t> tab on real Cairo map using </a:t>
            </a:r>
            <a:r>
              <a:rPr lang="en-US" b="1" dirty="0">
                <a:latin typeface="Raleway" pitchFamily="2" charset="0"/>
              </a:rPr>
              <a:t>Folium</a:t>
            </a:r>
            <a:r>
              <a:rPr lang="en-US" dirty="0">
                <a:latin typeface="Raleway" pitchFamily="2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53803-BCEF-AA8F-CB8C-3920F2027025}"/>
              </a:ext>
            </a:extLst>
          </p:cNvPr>
          <p:cNvSpPr txBox="1"/>
          <p:nvPr/>
        </p:nvSpPr>
        <p:spPr>
          <a:xfrm>
            <a:off x="946178" y="10915520"/>
            <a:ext cx="643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aleway" pitchFamily="2" charset="0"/>
              </a:rPr>
              <a:t>Purpose</a:t>
            </a:r>
            <a:r>
              <a:rPr lang="en-US" dirty="0">
                <a:latin typeface="Raleway" pitchFamily="2" charset="0"/>
              </a:rPr>
              <a:t>: </a:t>
            </a:r>
          </a:p>
          <a:p>
            <a:r>
              <a:rPr lang="en-US" dirty="0">
                <a:latin typeface="Raleway" pitchFamily="2" charset="0"/>
              </a:rPr>
              <a:t>Reduce cost to interconnect vital points efficiently.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33D28-7CE4-9C5D-EAED-B99B260757D8}"/>
              </a:ext>
            </a:extLst>
          </p:cNvPr>
          <p:cNvSpPr txBox="1"/>
          <p:nvPr/>
        </p:nvSpPr>
        <p:spPr>
          <a:xfrm>
            <a:off x="2722660" y="3013501"/>
            <a:ext cx="67466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FF00"/>
                </a:solidFill>
                <a:latin typeface="Blackadder ITC" panose="04020505051007020D02" pitchFamily="82" charset="0"/>
              </a:rPr>
              <a:t>of Kruskal’s Algorithm</a:t>
            </a:r>
          </a:p>
        </p:txBody>
      </p:sp>
    </p:spTree>
    <p:extLst>
      <p:ext uri="{BB962C8B-B14F-4D97-AF65-F5344CB8AC3E}">
        <p14:creationId xmlns:p14="http://schemas.microsoft.com/office/powerpoint/2010/main" val="53980323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818FC-8E97-1ECD-9AB1-32F66E51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D7ADA-9199-8E10-4B5D-CA1E942CB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3DC97F-5F98-F973-70EF-8E11D37EB7E6}"/>
              </a:ext>
            </a:extLst>
          </p:cNvPr>
          <p:cNvSpPr/>
          <p:nvPr/>
        </p:nvSpPr>
        <p:spPr>
          <a:xfrm>
            <a:off x="0" y="-106680"/>
            <a:ext cx="12192000" cy="6976751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Raleway Blac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6931C-91AB-E976-7669-CB01A17C7119}"/>
              </a:ext>
            </a:extLst>
          </p:cNvPr>
          <p:cNvSpPr txBox="1"/>
          <p:nvPr/>
        </p:nvSpPr>
        <p:spPr>
          <a:xfrm>
            <a:off x="834887" y="497001"/>
            <a:ext cx="10694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Black" pitchFamily="2" charset="0"/>
              </a:rPr>
              <a:t>Implementation and Modifications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3B44118-38EA-72D0-1CCB-4B277CF4C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2514576"/>
            <a:ext cx="1142682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Algorithm Used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Kruskal’s Minimum Spanning Tree (MST) via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networkx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Nodes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Combined data from neighborhoods.csv and facilities.csv.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Edges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From existing_roads.csv and potential_roads.csv.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                                   Weighted by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distance_km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BB22A-F665-F049-36C2-A35783DC196A}"/>
              </a:ext>
            </a:extLst>
          </p:cNvPr>
          <p:cNvSpPr txBox="1"/>
          <p:nvPr/>
        </p:nvSpPr>
        <p:spPr>
          <a:xfrm>
            <a:off x="946150" y="854928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Raleway" pitchFamily="2" charset="0"/>
              </a:rPr>
              <a:t>Modifications</a:t>
            </a:r>
            <a:r>
              <a:rPr lang="en-US" dirty="0">
                <a:latin typeface="Raleway" pitchFamily="2" charset="0"/>
              </a:rPr>
              <a:t>:</a:t>
            </a:r>
          </a:p>
          <a:p>
            <a:r>
              <a:rPr lang="en-US" dirty="0">
                <a:latin typeface="Raleway" pitchFamily="2" charset="0"/>
              </a:rPr>
              <a:t>Custom weight selector (distance / condition / cost).</a:t>
            </a:r>
          </a:p>
          <a:p>
            <a:r>
              <a:rPr lang="en-US" dirty="0">
                <a:latin typeface="Raleway" pitchFamily="2" charset="0"/>
              </a:rPr>
              <a:t>Node positions tied to real </a:t>
            </a:r>
            <a:r>
              <a:rPr lang="en-US" b="1" dirty="0">
                <a:latin typeface="Raleway" pitchFamily="2" charset="0"/>
              </a:rPr>
              <a:t>latitude/longitude</a:t>
            </a:r>
            <a:r>
              <a:rPr lang="en-US" dirty="0">
                <a:latin typeface="Raleway" pitchFamily="2" charset="0"/>
              </a:rPr>
              <a:t>.</a:t>
            </a:r>
          </a:p>
          <a:p>
            <a:r>
              <a:rPr lang="en-US" dirty="0">
                <a:latin typeface="Raleway" pitchFamily="2" charset="0"/>
              </a:rPr>
              <a:t>MST edges =  green, Other roads =  gray.</a:t>
            </a:r>
          </a:p>
          <a:p>
            <a:r>
              <a:rPr lang="en-US" dirty="0">
                <a:latin typeface="Raleway" pitchFamily="2" charset="0"/>
              </a:rPr>
              <a:t>Disconnected nodes placed at (0,0) with a warning.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C81C5-F168-A814-E006-C1FAC956FF7B}"/>
              </a:ext>
            </a:extLst>
          </p:cNvPr>
          <p:cNvSpPr txBox="1"/>
          <p:nvPr/>
        </p:nvSpPr>
        <p:spPr>
          <a:xfrm>
            <a:off x="946150" y="10209387"/>
            <a:ext cx="6734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Raleway" pitchFamily="2" charset="0"/>
              </a:rPr>
              <a:t>Visualization</a:t>
            </a:r>
            <a:r>
              <a:rPr lang="en-US" dirty="0">
                <a:latin typeface="Raleway" pitchFamily="2" charset="0"/>
              </a:rPr>
              <a:t>:</a:t>
            </a:r>
          </a:p>
          <a:p>
            <a:r>
              <a:rPr lang="en-US" dirty="0">
                <a:latin typeface="Raleway" pitchFamily="2" charset="0"/>
              </a:rPr>
              <a:t>Shown in </a:t>
            </a:r>
            <a:r>
              <a:rPr lang="en-US" b="1" dirty="0">
                <a:latin typeface="Raleway" pitchFamily="2" charset="0"/>
              </a:rPr>
              <a:t>“MST Network”</a:t>
            </a:r>
            <a:r>
              <a:rPr lang="en-US" dirty="0">
                <a:latin typeface="Raleway" pitchFamily="2" charset="0"/>
              </a:rPr>
              <a:t> tab on real Cairo map using </a:t>
            </a:r>
            <a:r>
              <a:rPr lang="en-US" b="1" dirty="0">
                <a:latin typeface="Raleway" pitchFamily="2" charset="0"/>
              </a:rPr>
              <a:t>Folium</a:t>
            </a:r>
            <a:r>
              <a:rPr lang="en-US" dirty="0">
                <a:latin typeface="Raleway" pitchFamily="2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6C5A-2BFC-F39D-62B5-E7AB9FD7A074}"/>
              </a:ext>
            </a:extLst>
          </p:cNvPr>
          <p:cNvSpPr txBox="1"/>
          <p:nvPr/>
        </p:nvSpPr>
        <p:spPr>
          <a:xfrm>
            <a:off x="946178" y="10915520"/>
            <a:ext cx="643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aleway" pitchFamily="2" charset="0"/>
              </a:rPr>
              <a:t>Purpose</a:t>
            </a:r>
            <a:r>
              <a:rPr lang="en-US" dirty="0">
                <a:latin typeface="Raleway" pitchFamily="2" charset="0"/>
              </a:rPr>
              <a:t>: </a:t>
            </a:r>
          </a:p>
          <a:p>
            <a:r>
              <a:rPr lang="en-US" dirty="0">
                <a:latin typeface="Raleway" pitchFamily="2" charset="0"/>
              </a:rPr>
              <a:t>Reduce cost to interconnect vital points efficiently.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19DEC-DEBA-9F3B-EF93-D5D31E463F62}"/>
              </a:ext>
            </a:extLst>
          </p:cNvPr>
          <p:cNvSpPr txBox="1"/>
          <p:nvPr/>
        </p:nvSpPr>
        <p:spPr>
          <a:xfrm>
            <a:off x="2808798" y="1203134"/>
            <a:ext cx="6746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Blackadder ITC" panose="04020505051007020D02" pitchFamily="82" charset="0"/>
              </a:rPr>
              <a:t>of Kruskal’s Algorithm</a:t>
            </a:r>
          </a:p>
        </p:txBody>
      </p:sp>
    </p:spTree>
    <p:extLst>
      <p:ext uri="{BB962C8B-B14F-4D97-AF65-F5344CB8AC3E}">
        <p14:creationId xmlns:p14="http://schemas.microsoft.com/office/powerpoint/2010/main" val="143764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0B94-6CAC-6D15-281F-4E13139F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903AB-8A99-C423-8291-77154DB32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2D73C7-09FD-E664-2267-8805E8FCEE6F}"/>
              </a:ext>
            </a:extLst>
          </p:cNvPr>
          <p:cNvSpPr/>
          <p:nvPr/>
        </p:nvSpPr>
        <p:spPr>
          <a:xfrm>
            <a:off x="0" y="-53340"/>
            <a:ext cx="12192000" cy="6923411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Raleway Blac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27C67-1652-B4E5-B1B4-C2B964D95B6D}"/>
              </a:ext>
            </a:extLst>
          </p:cNvPr>
          <p:cNvSpPr txBox="1"/>
          <p:nvPr/>
        </p:nvSpPr>
        <p:spPr>
          <a:xfrm>
            <a:off x="834887" y="497001"/>
            <a:ext cx="10694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Black" pitchFamily="2" charset="0"/>
              </a:rPr>
              <a:t>Implementation and Modifications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57E9F82-791B-7C9C-F678-78A61B0E9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1936527"/>
            <a:ext cx="114268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Algorithm Used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Kruskal’s Minimum Spanning Tree (MST) via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networkx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Nodes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Combined data from neighborhoods.csv and facilities.csv.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Edges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From existing_roads.csv and potential_roads.csv.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                                   Weighted by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distance_km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DED785-10B1-4279-08F0-3CFA1EC52FC0}"/>
              </a:ext>
            </a:extLst>
          </p:cNvPr>
          <p:cNvSpPr txBox="1"/>
          <p:nvPr/>
        </p:nvSpPr>
        <p:spPr>
          <a:xfrm>
            <a:off x="946149" y="3120038"/>
            <a:ext cx="88741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Raleway" pitchFamily="2" charset="0"/>
              </a:rPr>
              <a:t>Modifications</a:t>
            </a:r>
            <a:r>
              <a:rPr lang="en-US" sz="2400" dirty="0">
                <a:latin typeface="Raleway" pitchFamily="2" charset="0"/>
              </a:rPr>
              <a:t>:</a:t>
            </a:r>
          </a:p>
          <a:p>
            <a:r>
              <a:rPr lang="en-US" sz="2400" dirty="0">
                <a:latin typeface="Raleway" pitchFamily="2" charset="0"/>
              </a:rPr>
              <a:t>Custom weight selector (distance / condition / cost).</a:t>
            </a:r>
          </a:p>
          <a:p>
            <a:r>
              <a:rPr lang="en-US" sz="2400" dirty="0">
                <a:latin typeface="Raleway" pitchFamily="2" charset="0"/>
              </a:rPr>
              <a:t>Node positions tied to real </a:t>
            </a:r>
            <a:r>
              <a:rPr lang="en-US" sz="2400" b="1" dirty="0">
                <a:latin typeface="Raleway" pitchFamily="2" charset="0"/>
              </a:rPr>
              <a:t>latitude/longitude</a:t>
            </a:r>
            <a:r>
              <a:rPr lang="en-US" sz="2400" dirty="0">
                <a:latin typeface="Raleway" pitchFamily="2" charset="0"/>
              </a:rPr>
              <a:t>.</a:t>
            </a:r>
          </a:p>
          <a:p>
            <a:r>
              <a:rPr lang="en-US" sz="2400" dirty="0">
                <a:latin typeface="Raleway" pitchFamily="2" charset="0"/>
              </a:rPr>
              <a:t>MST edges =  green, Other roads =  gray.</a:t>
            </a:r>
          </a:p>
          <a:p>
            <a:r>
              <a:rPr lang="en-US" sz="2400" dirty="0">
                <a:latin typeface="Raleway" pitchFamily="2" charset="0"/>
              </a:rPr>
              <a:t>Disconnected nodes placed at (0,0) with a warning.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E7A14-FBC2-D704-07A2-FF65B31FC5BB}"/>
              </a:ext>
            </a:extLst>
          </p:cNvPr>
          <p:cNvSpPr txBox="1"/>
          <p:nvPr/>
        </p:nvSpPr>
        <p:spPr>
          <a:xfrm>
            <a:off x="946178" y="10915520"/>
            <a:ext cx="643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aleway" pitchFamily="2" charset="0"/>
              </a:rPr>
              <a:t>Purpose</a:t>
            </a:r>
            <a:r>
              <a:rPr lang="en-US" dirty="0">
                <a:latin typeface="Raleway" pitchFamily="2" charset="0"/>
              </a:rPr>
              <a:t>: </a:t>
            </a:r>
          </a:p>
          <a:p>
            <a:r>
              <a:rPr lang="en-US" dirty="0">
                <a:latin typeface="Raleway" pitchFamily="2" charset="0"/>
              </a:rPr>
              <a:t>Reduce cost to interconnect vital points efficiently.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387EDA-6C9E-DA32-E111-8625DC5A64F1}"/>
              </a:ext>
            </a:extLst>
          </p:cNvPr>
          <p:cNvSpPr txBox="1"/>
          <p:nvPr/>
        </p:nvSpPr>
        <p:spPr>
          <a:xfrm>
            <a:off x="2808798" y="1203134"/>
            <a:ext cx="6746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Blackadder ITC" panose="04020505051007020D02" pitchFamily="82" charset="0"/>
              </a:rPr>
              <a:t>of Kruskal’s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ED18D-EC84-EC8D-5BC6-BF3267B42B3E}"/>
              </a:ext>
            </a:extLst>
          </p:cNvPr>
          <p:cNvSpPr txBox="1"/>
          <p:nvPr/>
        </p:nvSpPr>
        <p:spPr>
          <a:xfrm>
            <a:off x="834887" y="8794527"/>
            <a:ext cx="88741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Raleway" pitchFamily="2" charset="0"/>
              </a:rPr>
              <a:t>Visualization</a:t>
            </a:r>
            <a:r>
              <a:rPr lang="en-US" dirty="0">
                <a:latin typeface="Raleway" pitchFamily="2" charset="0"/>
              </a:rPr>
              <a:t>:</a:t>
            </a:r>
          </a:p>
          <a:p>
            <a:r>
              <a:rPr lang="en-US" dirty="0">
                <a:latin typeface="Raleway" pitchFamily="2" charset="0"/>
              </a:rPr>
              <a:t>Shown in </a:t>
            </a:r>
            <a:r>
              <a:rPr lang="en-US" b="1" dirty="0">
                <a:latin typeface="Raleway" pitchFamily="2" charset="0"/>
              </a:rPr>
              <a:t>“MST Network”</a:t>
            </a:r>
            <a:r>
              <a:rPr lang="en-US" dirty="0">
                <a:latin typeface="Raleway" pitchFamily="2" charset="0"/>
              </a:rPr>
              <a:t> tab </a:t>
            </a:r>
          </a:p>
          <a:p>
            <a:r>
              <a:rPr lang="en-US" dirty="0">
                <a:latin typeface="Raleway" pitchFamily="2" charset="0"/>
              </a:rPr>
              <a:t>on real Cairo map using </a:t>
            </a:r>
            <a:r>
              <a:rPr lang="en-US" b="1" dirty="0">
                <a:latin typeface="Raleway" pitchFamily="2" charset="0"/>
              </a:rPr>
              <a:t>Folium</a:t>
            </a:r>
            <a:r>
              <a:rPr lang="en-US" dirty="0">
                <a:latin typeface="Raleway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90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F9EB-B0BC-4AE5-0A46-239FD1075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D7D3E-0AB8-15E3-B159-9FAC85D7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D1C894-987C-F923-DBA4-4EAF3B064690}"/>
              </a:ext>
            </a:extLst>
          </p:cNvPr>
          <p:cNvSpPr/>
          <p:nvPr/>
        </p:nvSpPr>
        <p:spPr>
          <a:xfrm>
            <a:off x="0" y="-53340"/>
            <a:ext cx="12192000" cy="6923411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Raleway Blac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33F26-613C-8E90-0F5E-2DE352224114}"/>
              </a:ext>
            </a:extLst>
          </p:cNvPr>
          <p:cNvSpPr txBox="1"/>
          <p:nvPr/>
        </p:nvSpPr>
        <p:spPr>
          <a:xfrm>
            <a:off x="834887" y="497001"/>
            <a:ext cx="10694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Black" pitchFamily="2" charset="0"/>
              </a:rPr>
              <a:t>Implementation and Modifications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F50FF6C-CE11-C709-17F9-258BF96F5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1936527"/>
            <a:ext cx="114268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Algorithm Used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Kruskal’s Minimum Spanning Tree (MST) via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networkx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Nodes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Combined data from neighborhoods.csv and facilities.csv.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Edges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From existing_roads.csv and potential_roads.csv.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                                   Weighted by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distance_km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69F68-18E9-04F5-24D7-F7A6A406C8A1}"/>
              </a:ext>
            </a:extLst>
          </p:cNvPr>
          <p:cNvSpPr txBox="1"/>
          <p:nvPr/>
        </p:nvSpPr>
        <p:spPr>
          <a:xfrm>
            <a:off x="946149" y="2872388"/>
            <a:ext cx="88741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latin typeface="Raleway" pitchFamily="2" charset="0"/>
              </a:rPr>
              <a:t>Modifications</a:t>
            </a:r>
            <a:r>
              <a:rPr lang="en-US" sz="1400" dirty="0">
                <a:latin typeface="Raleway" pitchFamily="2" charset="0"/>
              </a:rPr>
              <a:t>:</a:t>
            </a:r>
          </a:p>
          <a:p>
            <a:r>
              <a:rPr lang="en-US" sz="1400" dirty="0">
                <a:latin typeface="Raleway" pitchFamily="2" charset="0"/>
              </a:rPr>
              <a:t>Custom weight selector (distance / condition / cost).</a:t>
            </a:r>
          </a:p>
          <a:p>
            <a:r>
              <a:rPr lang="en-US" sz="1400" dirty="0">
                <a:latin typeface="Raleway" pitchFamily="2" charset="0"/>
              </a:rPr>
              <a:t>Node positions tied to real </a:t>
            </a:r>
            <a:r>
              <a:rPr lang="en-US" sz="1400" b="1" dirty="0">
                <a:latin typeface="Raleway" pitchFamily="2" charset="0"/>
              </a:rPr>
              <a:t>latitude/longitude</a:t>
            </a:r>
            <a:r>
              <a:rPr lang="en-US" sz="1400" dirty="0">
                <a:latin typeface="Raleway" pitchFamily="2" charset="0"/>
              </a:rPr>
              <a:t>.</a:t>
            </a:r>
          </a:p>
          <a:p>
            <a:r>
              <a:rPr lang="en-US" sz="1400" dirty="0">
                <a:latin typeface="Raleway" pitchFamily="2" charset="0"/>
              </a:rPr>
              <a:t>MST edges =  green, Other roads =  gray.</a:t>
            </a:r>
          </a:p>
          <a:p>
            <a:r>
              <a:rPr lang="en-US" sz="1400" dirty="0">
                <a:latin typeface="Raleway" pitchFamily="2" charset="0"/>
              </a:rPr>
              <a:t>Disconnected nodes placed at (0,0) with a warning.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14237-1DDA-C63B-DA27-08EC63BB804B}"/>
              </a:ext>
            </a:extLst>
          </p:cNvPr>
          <p:cNvSpPr txBox="1"/>
          <p:nvPr/>
        </p:nvSpPr>
        <p:spPr>
          <a:xfrm>
            <a:off x="946178" y="10915520"/>
            <a:ext cx="643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aleway" pitchFamily="2" charset="0"/>
              </a:rPr>
              <a:t>Purpose</a:t>
            </a:r>
            <a:r>
              <a:rPr lang="en-US" dirty="0">
                <a:latin typeface="Raleway" pitchFamily="2" charset="0"/>
              </a:rPr>
              <a:t>: </a:t>
            </a:r>
          </a:p>
          <a:p>
            <a:r>
              <a:rPr lang="en-US" dirty="0">
                <a:latin typeface="Raleway" pitchFamily="2" charset="0"/>
              </a:rPr>
              <a:t>Reduce cost to interconnect vital points efficiently.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4D35A-118A-DD4F-D287-3DA83EE77418}"/>
              </a:ext>
            </a:extLst>
          </p:cNvPr>
          <p:cNvSpPr txBox="1"/>
          <p:nvPr/>
        </p:nvSpPr>
        <p:spPr>
          <a:xfrm>
            <a:off x="2808798" y="1203134"/>
            <a:ext cx="6746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Blackadder ITC" panose="04020505051007020D02" pitchFamily="82" charset="0"/>
              </a:rPr>
              <a:t>of Kruskal’s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62A25-9908-7B38-0CF1-D76DCC8A4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38" y="7695305"/>
            <a:ext cx="4424400" cy="2292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78B68-E390-F670-361A-129AD5305EFA}"/>
              </a:ext>
            </a:extLst>
          </p:cNvPr>
          <p:cNvSpPr txBox="1"/>
          <p:nvPr/>
        </p:nvSpPr>
        <p:spPr>
          <a:xfrm>
            <a:off x="936625" y="4118513"/>
            <a:ext cx="8874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Raleway" pitchFamily="2" charset="0"/>
              </a:rPr>
              <a:t>Visualization</a:t>
            </a:r>
            <a:r>
              <a:rPr lang="en-US" sz="2400" dirty="0">
                <a:latin typeface="Raleway" pitchFamily="2" charset="0"/>
              </a:rPr>
              <a:t>:</a:t>
            </a:r>
          </a:p>
          <a:p>
            <a:r>
              <a:rPr lang="en-US" sz="2400" dirty="0">
                <a:latin typeface="Raleway" pitchFamily="2" charset="0"/>
              </a:rPr>
              <a:t>Shown in </a:t>
            </a:r>
            <a:r>
              <a:rPr lang="en-US" sz="2400" b="1" dirty="0">
                <a:latin typeface="Raleway" pitchFamily="2" charset="0"/>
              </a:rPr>
              <a:t>“MST Network”</a:t>
            </a:r>
            <a:r>
              <a:rPr lang="en-US" sz="2400" dirty="0">
                <a:latin typeface="Raleway" pitchFamily="2" charset="0"/>
              </a:rPr>
              <a:t> tab </a:t>
            </a:r>
          </a:p>
          <a:p>
            <a:r>
              <a:rPr lang="en-US" sz="2400" dirty="0">
                <a:latin typeface="Raleway" pitchFamily="2" charset="0"/>
              </a:rPr>
              <a:t>on real Cairo map using </a:t>
            </a:r>
            <a:r>
              <a:rPr lang="en-US" sz="2400" b="1" dirty="0">
                <a:latin typeface="Raleway" pitchFamily="2" charset="0"/>
              </a:rPr>
              <a:t>Folium</a:t>
            </a:r>
            <a:r>
              <a:rPr lang="en-US" sz="2400" dirty="0">
                <a:latin typeface="Raleway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88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tx1">
                <a:lumMod val="65000"/>
                <a:lumOff val="35000"/>
              </a:schemeClr>
            </a:gs>
            <a:gs pos="44000">
              <a:schemeClr val="bg1">
                <a:lumMod val="65000"/>
                <a:alpha val="61000"/>
              </a:schemeClr>
            </a:gs>
            <a:gs pos="80000">
              <a:schemeClr val="tx1">
                <a:lumMod val="85000"/>
                <a:lumOff val="15000"/>
                <a:alpha val="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2D8EE-9C19-08FE-A38F-2DA48770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7E5F28-52DB-4481-EEF9-AFA8E245C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4644189"/>
            <a:ext cx="20450182" cy="11500657"/>
          </a:xfrm>
          <a:prstGeom prst="rect">
            <a:avLst/>
          </a:prstGeom>
          <a:gradFill flip="none" rotWithShape="1">
            <a:gsLst>
              <a:gs pos="1000">
                <a:srgbClr val="0B1015">
                  <a:alpha val="0"/>
                </a:srgbClr>
              </a:gs>
              <a:gs pos="45000">
                <a:schemeClr val="bg1">
                  <a:lumMod val="65000"/>
                  <a:alpha val="61000"/>
                </a:schemeClr>
              </a:gs>
              <a:gs pos="8000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effectLst>
            <a:outerShdw dist="50800" dir="5400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96347D-29D9-CCBD-7B0B-843BD7AC2949}"/>
              </a:ext>
            </a:extLst>
          </p:cNvPr>
          <p:cNvSpPr/>
          <p:nvPr/>
        </p:nvSpPr>
        <p:spPr>
          <a:xfrm>
            <a:off x="-2" y="-4644189"/>
            <a:ext cx="13403181" cy="11573069"/>
          </a:xfrm>
          <a:prstGeom prst="rect">
            <a:avLst/>
          </a:prstGeom>
          <a:gradFill>
            <a:gsLst>
              <a:gs pos="0">
                <a:schemeClr val="tx1">
                  <a:alpha val="0"/>
                  <a:lumMod val="0"/>
                </a:schemeClr>
              </a:gs>
              <a:gs pos="59000">
                <a:schemeClr val="tx1">
                  <a:lumMod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2B1E0-78D7-C003-3C4D-9D19DDCE5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6965" y="1425744"/>
            <a:ext cx="10183633" cy="137180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latin typeface="Raleway Thin" pitchFamily="2" charset="0"/>
              </a:rPr>
              <a:t>MST Algorithm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91B9C-437B-986F-EC9F-4AC9AA8B0159}"/>
              </a:ext>
            </a:extLst>
          </p:cNvPr>
          <p:cNvSpPr txBox="1">
            <a:spLocks/>
          </p:cNvSpPr>
          <p:nvPr/>
        </p:nvSpPr>
        <p:spPr>
          <a:xfrm>
            <a:off x="-2138731" y="926428"/>
            <a:ext cx="9144000" cy="9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9970F"/>
                </a:solidFill>
                <a:latin typeface="Raleway ExtraBold" pitchFamily="2" charset="0"/>
                <a:cs typeface="ScriptC" panose="00000400000000000000" pitchFamily="2" charset="0"/>
              </a:rPr>
              <a:t>Kruskal’s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89225-73E4-92E7-F917-FF9015A29BBD}"/>
              </a:ext>
            </a:extLst>
          </p:cNvPr>
          <p:cNvSpPr txBox="1"/>
          <p:nvPr/>
        </p:nvSpPr>
        <p:spPr>
          <a:xfrm>
            <a:off x="1549514" y="2953959"/>
            <a:ext cx="93697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2000" dirty="0">
                <a:latin typeface="Raleway" pitchFamily="2" charset="0"/>
              </a:rPr>
              <a:t>A greedy algorithm used to find a minimum spanning tree (MST) for a weighted undirected graph.</a:t>
            </a:r>
            <a:endParaRPr lang="en-US" sz="2000" dirty="0"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78D49-9D77-B665-F445-9B9613E36365}"/>
              </a:ext>
            </a:extLst>
          </p:cNvPr>
          <p:cNvSpPr txBox="1"/>
          <p:nvPr/>
        </p:nvSpPr>
        <p:spPr>
          <a:xfrm>
            <a:off x="1511471" y="3839953"/>
            <a:ext cx="103155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2000" dirty="0">
                <a:latin typeface="Raleway" pitchFamily="2" charset="0"/>
              </a:rPr>
              <a:t>Connects all vertices with the minimal possible total edge weight without forming cycles.</a:t>
            </a:r>
            <a:endParaRPr lang="en-US" sz="2000" dirty="0">
              <a:latin typeface="Raleway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8BCE17-A425-73D4-5476-477B7D075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76" y="4283065"/>
            <a:ext cx="3998822" cy="1822592"/>
          </a:xfrm>
          <a:prstGeom prst="rect">
            <a:avLst/>
          </a:prstGeom>
        </p:spPr>
      </p:pic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BF633CC2-43C5-CE8E-1240-448245F9C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114" y="2850702"/>
            <a:ext cx="914400" cy="914400"/>
          </a:xfrm>
          <a:prstGeom prst="rect">
            <a:avLst/>
          </a:prstGeom>
        </p:spPr>
      </p:pic>
      <p:pic>
        <p:nvPicPr>
          <p:cNvPr id="16" name="Graphic 15" descr="Connections with solid fill">
            <a:extLst>
              <a:ext uri="{FF2B5EF4-FFF2-40B4-BE49-F238E27FC236}">
                <a16:creationId xmlns:a16="http://schemas.microsoft.com/office/drawing/2014/main" id="{68B2B2EE-67BA-0B95-51E1-0D84DFB692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774" y="3809584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C8D8DB-8E17-308E-A0A1-19303ECCF519}"/>
              </a:ext>
            </a:extLst>
          </p:cNvPr>
          <p:cNvSpPr txBox="1"/>
          <p:nvPr/>
        </p:nvSpPr>
        <p:spPr>
          <a:xfrm>
            <a:off x="2519147" y="7621529"/>
            <a:ext cx="7430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dirty="0">
                <a:solidFill>
                  <a:schemeClr val="accent1"/>
                </a:solidFill>
                <a:latin typeface="Raleway" pitchFamily="2" charset="0"/>
              </a:rPr>
              <a:t>General Applications:</a:t>
            </a:r>
            <a:endParaRPr lang="en-US" sz="5400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7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A1A74-A84A-0D6C-B1F6-5B8FA2D7D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73DE9-3429-23E3-C6C6-B71E500C2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058618-0EE5-678B-D7FD-21D9879BC8C4}"/>
              </a:ext>
            </a:extLst>
          </p:cNvPr>
          <p:cNvSpPr/>
          <p:nvPr/>
        </p:nvSpPr>
        <p:spPr>
          <a:xfrm>
            <a:off x="0" y="-213360"/>
            <a:ext cx="12192000" cy="7083431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Raleway Blac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30626-58A4-2CE6-6281-6D9EE82491E9}"/>
              </a:ext>
            </a:extLst>
          </p:cNvPr>
          <p:cNvSpPr txBox="1"/>
          <p:nvPr/>
        </p:nvSpPr>
        <p:spPr>
          <a:xfrm>
            <a:off x="834887" y="497001"/>
            <a:ext cx="10694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Black" pitchFamily="2" charset="0"/>
              </a:rPr>
              <a:t>Implementation and Modifications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7250611-74D1-0BE8-76F8-E3983D359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1936527"/>
            <a:ext cx="114268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Algorithm Used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Kruskal’s Minimum Spanning Tree (MST) via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networkx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Nodes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Combined data from neighborhoods.csv and facilities.csv.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Edges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From existing_roads.csv and potential_roads.csv.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                                   Weighted by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distance_km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61557-C9CD-3006-C8F6-20BFBF1883C6}"/>
              </a:ext>
            </a:extLst>
          </p:cNvPr>
          <p:cNvSpPr txBox="1"/>
          <p:nvPr/>
        </p:nvSpPr>
        <p:spPr>
          <a:xfrm>
            <a:off x="7004049" y="1814156"/>
            <a:ext cx="88741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latin typeface="Raleway" pitchFamily="2" charset="0"/>
              </a:rPr>
              <a:t>Modifications</a:t>
            </a:r>
            <a:r>
              <a:rPr lang="en-US" sz="1400" dirty="0">
                <a:latin typeface="Raleway" pitchFamily="2" charset="0"/>
              </a:rPr>
              <a:t>:</a:t>
            </a:r>
          </a:p>
          <a:p>
            <a:r>
              <a:rPr lang="en-US" sz="1400" dirty="0">
                <a:latin typeface="Raleway" pitchFamily="2" charset="0"/>
              </a:rPr>
              <a:t>Custom weight selector (distance / condition / cost).</a:t>
            </a:r>
          </a:p>
          <a:p>
            <a:r>
              <a:rPr lang="en-US" sz="1400" dirty="0">
                <a:latin typeface="Raleway" pitchFamily="2" charset="0"/>
              </a:rPr>
              <a:t>Node positions tied to real </a:t>
            </a:r>
            <a:r>
              <a:rPr lang="en-US" sz="1400" b="1" dirty="0">
                <a:latin typeface="Raleway" pitchFamily="2" charset="0"/>
              </a:rPr>
              <a:t>latitude/longitude</a:t>
            </a:r>
            <a:r>
              <a:rPr lang="en-US" sz="1400" dirty="0">
                <a:latin typeface="Raleway" pitchFamily="2" charset="0"/>
              </a:rPr>
              <a:t>.</a:t>
            </a:r>
          </a:p>
          <a:p>
            <a:r>
              <a:rPr lang="en-US" sz="1400" dirty="0">
                <a:latin typeface="Raleway" pitchFamily="2" charset="0"/>
              </a:rPr>
              <a:t>MST edges =  green, Other roads =  gray.</a:t>
            </a:r>
          </a:p>
          <a:p>
            <a:r>
              <a:rPr lang="en-US" sz="1400" dirty="0">
                <a:latin typeface="Raleway" pitchFamily="2" charset="0"/>
              </a:rPr>
              <a:t>Disconnected nodes placed at (0,0) with a warning.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1EE0-EDD9-C889-E582-291CCF81F532}"/>
              </a:ext>
            </a:extLst>
          </p:cNvPr>
          <p:cNvSpPr txBox="1"/>
          <p:nvPr/>
        </p:nvSpPr>
        <p:spPr>
          <a:xfrm>
            <a:off x="241300" y="3442238"/>
            <a:ext cx="8874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Raleway" pitchFamily="2" charset="0"/>
              </a:rPr>
              <a:t>Visualization</a:t>
            </a:r>
            <a:r>
              <a:rPr lang="en-US" sz="2400" dirty="0">
                <a:latin typeface="Raleway" pitchFamily="2" charset="0"/>
              </a:rPr>
              <a:t>:</a:t>
            </a:r>
          </a:p>
          <a:p>
            <a:r>
              <a:rPr lang="en-US" sz="2400" dirty="0">
                <a:latin typeface="Raleway" pitchFamily="2" charset="0"/>
              </a:rPr>
              <a:t>Shown in </a:t>
            </a:r>
            <a:r>
              <a:rPr lang="en-US" sz="2400" b="1" dirty="0">
                <a:latin typeface="Raleway" pitchFamily="2" charset="0"/>
              </a:rPr>
              <a:t>“MST Network”</a:t>
            </a:r>
            <a:r>
              <a:rPr lang="en-US" sz="2400" dirty="0">
                <a:latin typeface="Raleway" pitchFamily="2" charset="0"/>
              </a:rPr>
              <a:t> tab </a:t>
            </a:r>
          </a:p>
          <a:p>
            <a:r>
              <a:rPr lang="en-US" sz="2400" dirty="0">
                <a:latin typeface="Raleway" pitchFamily="2" charset="0"/>
              </a:rPr>
              <a:t>on real Cairo map using </a:t>
            </a:r>
            <a:r>
              <a:rPr lang="en-US" sz="2400" b="1" dirty="0">
                <a:latin typeface="Raleway" pitchFamily="2" charset="0"/>
              </a:rPr>
              <a:t>Folium</a:t>
            </a:r>
            <a:r>
              <a:rPr lang="en-US" sz="2400" dirty="0">
                <a:latin typeface="Raleway" pitchFamily="2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0C53B-9421-F138-88E7-B73E30045B49}"/>
              </a:ext>
            </a:extLst>
          </p:cNvPr>
          <p:cNvSpPr txBox="1"/>
          <p:nvPr/>
        </p:nvSpPr>
        <p:spPr>
          <a:xfrm>
            <a:off x="1462032" y="7528824"/>
            <a:ext cx="643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aleway" pitchFamily="2" charset="0"/>
              </a:rPr>
              <a:t>Purpose</a:t>
            </a:r>
            <a:r>
              <a:rPr lang="en-US" dirty="0">
                <a:latin typeface="Raleway" pitchFamily="2" charset="0"/>
              </a:rPr>
              <a:t>: </a:t>
            </a:r>
          </a:p>
          <a:p>
            <a:r>
              <a:rPr lang="en-US" dirty="0">
                <a:latin typeface="Raleway" pitchFamily="2" charset="0"/>
              </a:rPr>
              <a:t>Reduce cost to interconnect vital points efficiently.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ED1D58-540A-B98F-0084-0F8BBC45DA2A}"/>
              </a:ext>
            </a:extLst>
          </p:cNvPr>
          <p:cNvSpPr txBox="1"/>
          <p:nvPr/>
        </p:nvSpPr>
        <p:spPr>
          <a:xfrm>
            <a:off x="2808798" y="1203134"/>
            <a:ext cx="6746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Blackadder ITC" panose="04020505051007020D02" pitchFamily="82" charset="0"/>
              </a:rPr>
              <a:t>of Kruskal’s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1B87D-7AF6-5D60-748A-DF14E6951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909" y="3132325"/>
            <a:ext cx="6766791" cy="35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3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1AD18-69AA-00DC-8851-47C5B7FB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48C20-65D3-0424-9843-5BB1F732D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E77FD7-95F8-DF8C-A2FE-0079C89C6C58}"/>
              </a:ext>
            </a:extLst>
          </p:cNvPr>
          <p:cNvSpPr/>
          <p:nvPr/>
        </p:nvSpPr>
        <p:spPr>
          <a:xfrm>
            <a:off x="0" y="-83820"/>
            <a:ext cx="12192000" cy="694182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Raleway Blac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82E79-6428-FE09-ACA5-4BFFD25A23F8}"/>
              </a:ext>
            </a:extLst>
          </p:cNvPr>
          <p:cNvSpPr txBox="1"/>
          <p:nvPr/>
        </p:nvSpPr>
        <p:spPr>
          <a:xfrm>
            <a:off x="834887" y="497001"/>
            <a:ext cx="10694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Black" pitchFamily="2" charset="0"/>
              </a:rPr>
              <a:t>Implementation and Modifications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29615DD-B71F-2653-EE2F-C25FC0770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1936527"/>
            <a:ext cx="114268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Algorithm Used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Kruskal’s Minimum Spanning Tree (MST) via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networkx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Nodes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Combined data from neighborhoods.csv and facilities.csv.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Edges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From existing_roads.csv and potential_roads.csv.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                                   Weighted by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distance_km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21A3B-93EE-3291-DE6B-B8B05D230E13}"/>
              </a:ext>
            </a:extLst>
          </p:cNvPr>
          <p:cNvSpPr txBox="1"/>
          <p:nvPr/>
        </p:nvSpPr>
        <p:spPr>
          <a:xfrm>
            <a:off x="7004049" y="1814156"/>
            <a:ext cx="88741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latin typeface="Raleway" pitchFamily="2" charset="0"/>
              </a:rPr>
              <a:t>Modifications</a:t>
            </a:r>
            <a:r>
              <a:rPr lang="en-US" sz="1400" dirty="0">
                <a:latin typeface="Raleway" pitchFamily="2" charset="0"/>
              </a:rPr>
              <a:t>:</a:t>
            </a:r>
          </a:p>
          <a:p>
            <a:r>
              <a:rPr lang="en-US" sz="1400" dirty="0">
                <a:latin typeface="Raleway" pitchFamily="2" charset="0"/>
              </a:rPr>
              <a:t>Custom weight selector (distance / condition / cost).</a:t>
            </a:r>
          </a:p>
          <a:p>
            <a:r>
              <a:rPr lang="en-US" sz="1400" dirty="0">
                <a:latin typeface="Raleway" pitchFamily="2" charset="0"/>
              </a:rPr>
              <a:t>Node positions tied to real </a:t>
            </a:r>
            <a:r>
              <a:rPr lang="en-US" sz="1400" b="1" dirty="0">
                <a:latin typeface="Raleway" pitchFamily="2" charset="0"/>
              </a:rPr>
              <a:t>latitude/longitude</a:t>
            </a:r>
            <a:r>
              <a:rPr lang="en-US" sz="1400" dirty="0">
                <a:latin typeface="Raleway" pitchFamily="2" charset="0"/>
              </a:rPr>
              <a:t>.</a:t>
            </a:r>
          </a:p>
          <a:p>
            <a:r>
              <a:rPr lang="en-US" sz="1400" dirty="0">
                <a:latin typeface="Raleway" pitchFamily="2" charset="0"/>
              </a:rPr>
              <a:t>MST edges =  green, Other roads =  gray.</a:t>
            </a:r>
          </a:p>
          <a:p>
            <a:r>
              <a:rPr lang="en-US" sz="1400" dirty="0">
                <a:latin typeface="Raleway" pitchFamily="2" charset="0"/>
              </a:rPr>
              <a:t>Disconnected nodes placed at (0,0) with a warning.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4D6AE-A23F-4ED2-3D4C-BCF6822104BB}"/>
              </a:ext>
            </a:extLst>
          </p:cNvPr>
          <p:cNvSpPr txBox="1"/>
          <p:nvPr/>
        </p:nvSpPr>
        <p:spPr>
          <a:xfrm>
            <a:off x="241300" y="3132325"/>
            <a:ext cx="88741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latin typeface="Raleway" pitchFamily="2" charset="0"/>
              </a:rPr>
              <a:t>Visualization</a:t>
            </a:r>
            <a:r>
              <a:rPr lang="en-US" sz="1400" dirty="0">
                <a:latin typeface="Raleway" pitchFamily="2" charset="0"/>
              </a:rPr>
              <a:t>:</a:t>
            </a:r>
          </a:p>
          <a:p>
            <a:r>
              <a:rPr lang="en-US" sz="1400" dirty="0">
                <a:latin typeface="Raleway" pitchFamily="2" charset="0"/>
              </a:rPr>
              <a:t>Shown in </a:t>
            </a:r>
            <a:r>
              <a:rPr lang="en-US" sz="1400" b="1" dirty="0">
                <a:latin typeface="Raleway" pitchFamily="2" charset="0"/>
              </a:rPr>
              <a:t>“MST Network”</a:t>
            </a:r>
            <a:r>
              <a:rPr lang="en-US" sz="1400" dirty="0">
                <a:latin typeface="Raleway" pitchFamily="2" charset="0"/>
              </a:rPr>
              <a:t> tab </a:t>
            </a:r>
          </a:p>
          <a:p>
            <a:r>
              <a:rPr lang="en-US" sz="1400" dirty="0">
                <a:latin typeface="Raleway" pitchFamily="2" charset="0"/>
              </a:rPr>
              <a:t>on real Cairo map using </a:t>
            </a:r>
            <a:r>
              <a:rPr lang="en-US" sz="1400" b="1" dirty="0">
                <a:latin typeface="Raleway" pitchFamily="2" charset="0"/>
              </a:rPr>
              <a:t>Folium</a:t>
            </a:r>
            <a:r>
              <a:rPr lang="en-US" sz="1400" dirty="0">
                <a:latin typeface="Raleway" pitchFamily="2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21C58-DA9E-CC88-57D0-EA6CBC1C2F5B}"/>
              </a:ext>
            </a:extLst>
          </p:cNvPr>
          <p:cNvSpPr txBox="1"/>
          <p:nvPr/>
        </p:nvSpPr>
        <p:spPr>
          <a:xfrm>
            <a:off x="2297085" y="4399591"/>
            <a:ext cx="75978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Raleway" pitchFamily="2" charset="0"/>
              </a:rPr>
              <a:t>Purpose</a:t>
            </a:r>
            <a:r>
              <a:rPr lang="en-US" sz="2400" dirty="0">
                <a:latin typeface="Raleway" pitchFamily="2" charset="0"/>
              </a:rPr>
              <a:t>: </a:t>
            </a:r>
          </a:p>
          <a:p>
            <a:r>
              <a:rPr lang="en-US" sz="2400" dirty="0">
                <a:latin typeface="Raleway" pitchFamily="2" charset="0"/>
              </a:rPr>
              <a:t>Reduce cost to interconnect vital points efficiently.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12CFB-F2E1-5953-CF0F-47F632B6563E}"/>
              </a:ext>
            </a:extLst>
          </p:cNvPr>
          <p:cNvSpPr txBox="1"/>
          <p:nvPr/>
        </p:nvSpPr>
        <p:spPr>
          <a:xfrm>
            <a:off x="2808798" y="1203134"/>
            <a:ext cx="6746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Blackadder ITC" panose="04020505051007020D02" pitchFamily="82" charset="0"/>
              </a:rPr>
              <a:t>of Kruskal’s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28551-50F4-73CB-589A-76B0D6103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925" y="3056891"/>
            <a:ext cx="1482725" cy="76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7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33E13-E7B4-4AA6-E991-147766EC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2" b="4955"/>
          <a:stretch/>
        </p:blipFill>
        <p:spPr>
          <a:xfrm>
            <a:off x="-63609" y="1"/>
            <a:ext cx="1225560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563170-43DA-5240-4F35-5F7294F22B42}"/>
              </a:ext>
            </a:extLst>
          </p:cNvPr>
          <p:cNvSpPr txBox="1"/>
          <p:nvPr/>
        </p:nvSpPr>
        <p:spPr>
          <a:xfrm>
            <a:off x="1987317" y="5487514"/>
            <a:ext cx="8217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latin typeface="Raleway ExtraLight" pitchFamily="2" charset="0"/>
              </a:rPr>
              <a:t>Performance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B06E8-E945-9B53-F296-3DDE1B04F5F9}"/>
              </a:ext>
            </a:extLst>
          </p:cNvPr>
          <p:cNvSpPr txBox="1"/>
          <p:nvPr/>
        </p:nvSpPr>
        <p:spPr>
          <a:xfrm>
            <a:off x="1018274" y="9488953"/>
            <a:ext cx="57675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Time Complexity</a:t>
            </a:r>
          </a:p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Theoretical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: O(E log E) where E = number of edges</a:t>
            </a:r>
          </a:p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Practical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: Execution time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&lt; 1 second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(real-time efficiency on 19 nodes, 42 edges)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CF2E5-3926-4441-6E57-43023C67EDFA}"/>
              </a:ext>
            </a:extLst>
          </p:cNvPr>
          <p:cNvSpPr txBox="1"/>
          <p:nvPr/>
        </p:nvSpPr>
        <p:spPr>
          <a:xfrm>
            <a:off x="1032963" y="10518128"/>
            <a:ext cx="8405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 Space Complexity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O(V + E) — only active edges stored in memory (lightweight)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49C600-5C77-D259-F7DF-9BA8CFD55439}"/>
              </a:ext>
            </a:extLst>
          </p:cNvPr>
          <p:cNvSpPr txBox="1"/>
          <p:nvPr/>
        </p:nvSpPr>
        <p:spPr>
          <a:xfrm>
            <a:off x="1018273" y="11164459"/>
            <a:ext cx="77296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 MST Characteristics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Connected all critical zones (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facilities + neighborhoods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Reduced edge count: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42 ➝ 18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edges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Minimized total road length: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156.10 km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(based on weight/distance)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C2EC4F-D778-1831-8F05-6A9642519ECF}"/>
              </a:ext>
            </a:extLst>
          </p:cNvPr>
          <p:cNvSpPr txBox="1"/>
          <p:nvPr/>
        </p:nvSpPr>
        <p:spPr>
          <a:xfrm>
            <a:off x="1032963" y="12364788"/>
            <a:ext cx="76768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 Optimized Output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Clear, layered map with: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Green lines = MST edges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Gray lines = full network edges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Supports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interactive analysis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of what’s included/excluded in MST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5EE45-7720-4D3B-0EA4-765A2CC096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35" y="7089128"/>
            <a:ext cx="4438984" cy="2399826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EA3D570-96AB-A695-465D-F24F3B41635E}"/>
              </a:ext>
            </a:extLst>
          </p:cNvPr>
          <p:cNvGrpSpPr/>
          <p:nvPr/>
        </p:nvGrpSpPr>
        <p:grpSpPr>
          <a:xfrm>
            <a:off x="547343" y="8288624"/>
            <a:ext cx="8518352" cy="923330"/>
            <a:chOff x="547343" y="8288624"/>
            <a:chExt cx="8518352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9D7C76-FDEB-F06F-EB94-D29BDB3492D4}"/>
                </a:ext>
              </a:extLst>
            </p:cNvPr>
            <p:cNvSpPr txBox="1"/>
            <p:nvPr/>
          </p:nvSpPr>
          <p:spPr>
            <a:xfrm>
              <a:off x="1018273" y="8288624"/>
              <a:ext cx="804742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Test Environment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Applied on full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Cairo road network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with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existing + potential roads</a:t>
              </a:r>
              <a:endParaRPr lang="en-US" dirty="0">
                <a:solidFill>
                  <a:schemeClr val="bg1"/>
                </a:solidFill>
                <a:latin typeface="Raleway" pitchFamily="2" charset="0"/>
              </a:endParaRP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Nodes ≈ 19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,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Edges ≈ 42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(total roads in full graph)</a:t>
              </a:r>
            </a:p>
          </p:txBody>
        </p:sp>
        <p:pic>
          <p:nvPicPr>
            <p:cNvPr id="17" name="Graphic 16" descr="Test tubes with solid fill">
              <a:extLst>
                <a:ext uri="{FF2B5EF4-FFF2-40B4-BE49-F238E27FC236}">
                  <a16:creationId xmlns:a16="http://schemas.microsoft.com/office/drawing/2014/main" id="{65017E1C-B43E-D3F5-A614-A6908D7C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7343" y="8339576"/>
              <a:ext cx="470930" cy="470930"/>
            </a:xfrm>
            <a:prstGeom prst="rect">
              <a:avLst/>
            </a:prstGeom>
          </p:spPr>
        </p:pic>
      </p:grpSp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5B8330FD-EAC4-70B0-ED30-D18EBA879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31" y="9516552"/>
            <a:ext cx="470930" cy="470930"/>
          </a:xfrm>
          <a:prstGeom prst="rect">
            <a:avLst/>
          </a:prstGeom>
        </p:spPr>
      </p:pic>
      <p:pic>
        <p:nvPicPr>
          <p:cNvPr id="21" name="Graphic 20" descr="Brain with solid fill">
            <a:extLst>
              <a:ext uri="{FF2B5EF4-FFF2-40B4-BE49-F238E27FC236}">
                <a16:creationId xmlns:a16="http://schemas.microsoft.com/office/drawing/2014/main" id="{F7B6D329-6F64-2641-A3B2-B9AAE7AA6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0931" y="10518128"/>
            <a:ext cx="470930" cy="470930"/>
          </a:xfrm>
          <a:prstGeom prst="rect">
            <a:avLst/>
          </a:prstGeom>
        </p:spPr>
      </p:pic>
      <p:pic>
        <p:nvPicPr>
          <p:cNvPr id="23" name="Graphic 22" descr="Network with solid fill">
            <a:extLst>
              <a:ext uri="{FF2B5EF4-FFF2-40B4-BE49-F238E27FC236}">
                <a16:creationId xmlns:a16="http://schemas.microsoft.com/office/drawing/2014/main" id="{C973B8BD-E9A2-51C5-BEEA-50A2B03E22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8472" y="11164459"/>
            <a:ext cx="470930" cy="470930"/>
          </a:xfrm>
          <a:prstGeom prst="rect">
            <a:avLst/>
          </a:prstGeom>
        </p:spPr>
      </p:pic>
      <p:pic>
        <p:nvPicPr>
          <p:cNvPr id="25" name="Graphic 24" descr="Body builder with solid fill">
            <a:extLst>
              <a:ext uri="{FF2B5EF4-FFF2-40B4-BE49-F238E27FC236}">
                <a16:creationId xmlns:a16="http://schemas.microsoft.com/office/drawing/2014/main" id="{3388168A-210F-9B5F-E222-21C5E78CBE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561" y="12364788"/>
            <a:ext cx="470930" cy="47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0234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F49B2-982D-F758-3DFC-3862829B8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53024-8D5D-3155-B4AF-7F0460FCC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79481" b="-444"/>
          <a:stretch/>
        </p:blipFill>
        <p:spPr>
          <a:xfrm>
            <a:off x="0" y="-32085"/>
            <a:ext cx="12192000" cy="1868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6BCE78-4422-A227-2720-6E4BE90C93ED}"/>
              </a:ext>
            </a:extLst>
          </p:cNvPr>
          <p:cNvSpPr txBox="1"/>
          <p:nvPr/>
        </p:nvSpPr>
        <p:spPr>
          <a:xfrm>
            <a:off x="1987317" y="578635"/>
            <a:ext cx="8217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latin typeface="Raleway ExtraLight" pitchFamily="2" charset="0"/>
              </a:rPr>
              <a:t>Performance Analysis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0D757-3FD1-18AB-0EC1-50502F9FD246}"/>
              </a:ext>
            </a:extLst>
          </p:cNvPr>
          <p:cNvSpPr txBox="1"/>
          <p:nvPr/>
        </p:nvSpPr>
        <p:spPr>
          <a:xfrm>
            <a:off x="1032963" y="10518128"/>
            <a:ext cx="8405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 Space Complexity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O(V + E) — only active edges stored in memory (lightweight)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8D2FF-F030-3BF5-1A2C-8C3BB7E901BE}"/>
              </a:ext>
            </a:extLst>
          </p:cNvPr>
          <p:cNvSpPr txBox="1"/>
          <p:nvPr/>
        </p:nvSpPr>
        <p:spPr>
          <a:xfrm>
            <a:off x="1018273" y="11164459"/>
            <a:ext cx="77296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 MST Characteristics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Connected all critical zones (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facilities + neighborhoods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Reduced edge count: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42 ➝ 18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edges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Minimized total road length: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156.10 km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(based on weight/distance)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491EE-C590-FBEE-EEFB-66DC551F8A92}"/>
              </a:ext>
            </a:extLst>
          </p:cNvPr>
          <p:cNvSpPr txBox="1"/>
          <p:nvPr/>
        </p:nvSpPr>
        <p:spPr>
          <a:xfrm>
            <a:off x="1032963" y="12364788"/>
            <a:ext cx="76768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 Optimized Output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Clear, layered map with: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Green lines = MST edges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Gray lines = full network edges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Supports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interactive analysis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of what’s included/excluded in MST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18821F-97AE-FAF9-6074-367DC5A3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34" y="2436918"/>
            <a:ext cx="4795339" cy="259248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CEB6447-9157-5ACB-4F96-34FADE38429C}"/>
              </a:ext>
            </a:extLst>
          </p:cNvPr>
          <p:cNvGrpSpPr/>
          <p:nvPr/>
        </p:nvGrpSpPr>
        <p:grpSpPr>
          <a:xfrm>
            <a:off x="547343" y="2208670"/>
            <a:ext cx="8518352" cy="923330"/>
            <a:chOff x="547343" y="8288624"/>
            <a:chExt cx="8518352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7C57C8-F732-338F-4D24-B027F948ACCD}"/>
                </a:ext>
              </a:extLst>
            </p:cNvPr>
            <p:cNvSpPr txBox="1"/>
            <p:nvPr/>
          </p:nvSpPr>
          <p:spPr>
            <a:xfrm>
              <a:off x="1018273" y="8288624"/>
              <a:ext cx="804742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Test Environment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Applied on full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Cairo road network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with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existing + potential roads</a:t>
              </a:r>
              <a:endParaRPr lang="en-US" dirty="0">
                <a:solidFill>
                  <a:schemeClr val="bg1"/>
                </a:solidFill>
                <a:latin typeface="Raleway" pitchFamily="2" charset="0"/>
              </a:endParaRP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Nodes ≈ 19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,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Edges ≈ 42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(total roads in full graph)</a:t>
              </a:r>
            </a:p>
          </p:txBody>
        </p:sp>
        <p:pic>
          <p:nvPicPr>
            <p:cNvPr id="17" name="Graphic 16" descr="Test tubes with solid fill">
              <a:extLst>
                <a:ext uri="{FF2B5EF4-FFF2-40B4-BE49-F238E27FC236}">
                  <a16:creationId xmlns:a16="http://schemas.microsoft.com/office/drawing/2014/main" id="{4933512F-595B-7133-0558-87A39FF48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7343" y="8339576"/>
              <a:ext cx="470930" cy="470930"/>
            </a:xfrm>
            <a:prstGeom prst="rect">
              <a:avLst/>
            </a:prstGeom>
          </p:spPr>
        </p:pic>
      </p:grpSp>
      <p:pic>
        <p:nvPicPr>
          <p:cNvPr id="21" name="Graphic 20" descr="Brain with solid fill">
            <a:extLst>
              <a:ext uri="{FF2B5EF4-FFF2-40B4-BE49-F238E27FC236}">
                <a16:creationId xmlns:a16="http://schemas.microsoft.com/office/drawing/2014/main" id="{CA2290BA-C0AE-0B1B-918F-1910EE8AB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31" y="10518128"/>
            <a:ext cx="470930" cy="470930"/>
          </a:xfrm>
          <a:prstGeom prst="rect">
            <a:avLst/>
          </a:prstGeom>
        </p:spPr>
      </p:pic>
      <p:pic>
        <p:nvPicPr>
          <p:cNvPr id="23" name="Graphic 22" descr="Network with solid fill">
            <a:extLst>
              <a:ext uri="{FF2B5EF4-FFF2-40B4-BE49-F238E27FC236}">
                <a16:creationId xmlns:a16="http://schemas.microsoft.com/office/drawing/2014/main" id="{19E89CEF-3C13-62D4-354F-F72CBAAF32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472" y="11164459"/>
            <a:ext cx="470930" cy="470930"/>
          </a:xfrm>
          <a:prstGeom prst="rect">
            <a:avLst/>
          </a:prstGeom>
        </p:spPr>
      </p:pic>
      <p:pic>
        <p:nvPicPr>
          <p:cNvPr id="25" name="Graphic 24" descr="Body builder with solid fill">
            <a:extLst>
              <a:ext uri="{FF2B5EF4-FFF2-40B4-BE49-F238E27FC236}">
                <a16:creationId xmlns:a16="http://schemas.microsoft.com/office/drawing/2014/main" id="{ECE7B1BD-1DB6-4FC7-270E-2C3A3DA7A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561" y="12364788"/>
            <a:ext cx="470930" cy="4709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C1F6C8-71F5-7662-E1C0-242CDD9D691A}"/>
              </a:ext>
            </a:extLst>
          </p:cNvPr>
          <p:cNvGrpSpPr/>
          <p:nvPr/>
        </p:nvGrpSpPr>
        <p:grpSpPr>
          <a:xfrm>
            <a:off x="470931" y="7371397"/>
            <a:ext cx="6314881" cy="1200329"/>
            <a:chOff x="470931" y="9488953"/>
            <a:chExt cx="6314881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10745D-1FE5-86C8-B6FB-ECB06FEC2BCC}"/>
                </a:ext>
              </a:extLst>
            </p:cNvPr>
            <p:cNvSpPr txBox="1"/>
            <p:nvPr/>
          </p:nvSpPr>
          <p:spPr>
            <a:xfrm>
              <a:off x="1018274" y="9488953"/>
              <a:ext cx="57675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Time Complexity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Theoretical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: O(E log E) where E = number of edges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Practical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: Execution time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&lt; 1 second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(real-time efficiency on 19 nodes, 42 edges)</a:t>
              </a:r>
            </a:p>
          </p:txBody>
        </p:sp>
        <p:pic>
          <p:nvPicPr>
            <p:cNvPr id="8" name="Graphic 7" descr="Clock with solid fill">
              <a:extLst>
                <a:ext uri="{FF2B5EF4-FFF2-40B4-BE49-F238E27FC236}">
                  <a16:creationId xmlns:a16="http://schemas.microsoft.com/office/drawing/2014/main" id="{FF0224A3-CE72-90B6-21A4-78C0F648B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0931" y="9516552"/>
              <a:ext cx="470930" cy="47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81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A9112-0315-8440-02D9-A887D7E0A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C673F-BC92-1E4B-B77B-9A0A8C0C2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79481" b="-444"/>
          <a:stretch/>
        </p:blipFill>
        <p:spPr>
          <a:xfrm>
            <a:off x="0" y="-32085"/>
            <a:ext cx="12192000" cy="1868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C9A35-ED59-E0D7-9639-84215666FE1A}"/>
              </a:ext>
            </a:extLst>
          </p:cNvPr>
          <p:cNvSpPr txBox="1"/>
          <p:nvPr/>
        </p:nvSpPr>
        <p:spPr>
          <a:xfrm>
            <a:off x="1987317" y="578635"/>
            <a:ext cx="8217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latin typeface="Raleway ExtraLight" pitchFamily="2" charset="0"/>
              </a:rPr>
              <a:t>Performance Analysis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5D90E-259F-5EDF-85E3-B28F6737BBB9}"/>
              </a:ext>
            </a:extLst>
          </p:cNvPr>
          <p:cNvSpPr txBox="1"/>
          <p:nvPr/>
        </p:nvSpPr>
        <p:spPr>
          <a:xfrm>
            <a:off x="1018273" y="11164459"/>
            <a:ext cx="77296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 MST Characteristics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Connected all critical zones (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facilities + neighborhoods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Reduced edge count: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42 ➝ 18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edges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Minimized total road length: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156.10 km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(based on weight/distance)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E08BF-C653-092E-A1A6-EA8652431BF9}"/>
              </a:ext>
            </a:extLst>
          </p:cNvPr>
          <p:cNvSpPr txBox="1"/>
          <p:nvPr/>
        </p:nvSpPr>
        <p:spPr>
          <a:xfrm>
            <a:off x="1032963" y="12364788"/>
            <a:ext cx="76768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 Optimized Output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Clear, layered map with: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Green lines = MST edges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Gray lines = full network edges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Supports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interactive analysis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of what’s included/excluded in MST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D18CB6-688F-DD7A-AEA4-E3D6AD5203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34" y="2436918"/>
            <a:ext cx="4795339" cy="259248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C93099-2A99-AD50-804B-A10BFD9126FC}"/>
              </a:ext>
            </a:extLst>
          </p:cNvPr>
          <p:cNvGrpSpPr/>
          <p:nvPr/>
        </p:nvGrpSpPr>
        <p:grpSpPr>
          <a:xfrm>
            <a:off x="547343" y="2208670"/>
            <a:ext cx="8518352" cy="923330"/>
            <a:chOff x="547343" y="8288624"/>
            <a:chExt cx="8518352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1959A4-52A6-38FC-6F01-0821CC08670B}"/>
                </a:ext>
              </a:extLst>
            </p:cNvPr>
            <p:cNvSpPr txBox="1"/>
            <p:nvPr/>
          </p:nvSpPr>
          <p:spPr>
            <a:xfrm>
              <a:off x="1018273" y="8288624"/>
              <a:ext cx="804742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Test Environment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Applied on full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Cairo road network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with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existing + potential roads</a:t>
              </a:r>
              <a:endParaRPr lang="en-US" dirty="0">
                <a:solidFill>
                  <a:schemeClr val="bg1"/>
                </a:solidFill>
                <a:latin typeface="Raleway" pitchFamily="2" charset="0"/>
              </a:endParaRP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Nodes ≈ 19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,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Edges ≈ 42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(total roads in full graph)</a:t>
              </a:r>
            </a:p>
          </p:txBody>
        </p:sp>
        <p:pic>
          <p:nvPicPr>
            <p:cNvPr id="17" name="Graphic 16" descr="Test tubes with solid fill">
              <a:extLst>
                <a:ext uri="{FF2B5EF4-FFF2-40B4-BE49-F238E27FC236}">
                  <a16:creationId xmlns:a16="http://schemas.microsoft.com/office/drawing/2014/main" id="{8240C70D-5EDB-90F5-165B-A04CCB8A8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7343" y="8339576"/>
              <a:ext cx="470930" cy="4709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DBEDFC-566E-79BA-DC1D-D512486F8748}"/>
              </a:ext>
            </a:extLst>
          </p:cNvPr>
          <p:cNvGrpSpPr/>
          <p:nvPr/>
        </p:nvGrpSpPr>
        <p:grpSpPr>
          <a:xfrm>
            <a:off x="470931" y="3168366"/>
            <a:ext cx="6314881" cy="1200329"/>
            <a:chOff x="470931" y="9488953"/>
            <a:chExt cx="6314881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2ED38B-A51D-DD1B-B59C-EDDD7B61396F}"/>
                </a:ext>
              </a:extLst>
            </p:cNvPr>
            <p:cNvSpPr txBox="1"/>
            <p:nvPr/>
          </p:nvSpPr>
          <p:spPr>
            <a:xfrm>
              <a:off x="1018274" y="9488953"/>
              <a:ext cx="57675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Time Complexity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Theoretical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: O(E log E) where E = number of edges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Practical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: Execution time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&lt; 1 second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(real-time efficiency on 19 nodes, 42 edges)</a:t>
              </a:r>
            </a:p>
          </p:txBody>
        </p:sp>
        <p:pic>
          <p:nvPicPr>
            <p:cNvPr id="19" name="Graphic 18" descr="Clock with solid fill">
              <a:extLst>
                <a:ext uri="{FF2B5EF4-FFF2-40B4-BE49-F238E27FC236}">
                  <a16:creationId xmlns:a16="http://schemas.microsoft.com/office/drawing/2014/main" id="{71D7E3E0-1F55-5081-6D9E-6FC67B7EC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931" y="9516552"/>
              <a:ext cx="470930" cy="47093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98F291C-C709-67D0-F43B-6ED0564C4274}"/>
              </a:ext>
            </a:extLst>
          </p:cNvPr>
          <p:cNvGrpSpPr/>
          <p:nvPr/>
        </p:nvGrpSpPr>
        <p:grpSpPr>
          <a:xfrm>
            <a:off x="470931" y="10518128"/>
            <a:ext cx="8967994" cy="646331"/>
            <a:chOff x="470931" y="10518128"/>
            <a:chExt cx="8967994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EC7F69-A8CB-EECB-A6E6-5E233A09D284}"/>
                </a:ext>
              </a:extLst>
            </p:cNvPr>
            <p:cNvSpPr txBox="1"/>
            <p:nvPr/>
          </p:nvSpPr>
          <p:spPr>
            <a:xfrm>
              <a:off x="1032963" y="10518128"/>
              <a:ext cx="84059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 Space Complexity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O(V + E) — only active edges stored in memory (lightweight)</a:t>
              </a:r>
            </a:p>
          </p:txBody>
        </p:sp>
        <p:pic>
          <p:nvPicPr>
            <p:cNvPr id="21" name="Graphic 20" descr="Brain with solid fill">
              <a:extLst>
                <a:ext uri="{FF2B5EF4-FFF2-40B4-BE49-F238E27FC236}">
                  <a16:creationId xmlns:a16="http://schemas.microsoft.com/office/drawing/2014/main" id="{AF5277E2-1B4A-6438-8986-3839FCF10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0931" y="10518128"/>
              <a:ext cx="470930" cy="470930"/>
            </a:xfrm>
            <a:prstGeom prst="rect">
              <a:avLst/>
            </a:prstGeom>
          </p:spPr>
        </p:pic>
      </p:grpSp>
      <p:pic>
        <p:nvPicPr>
          <p:cNvPr id="23" name="Graphic 22" descr="Network with solid fill">
            <a:extLst>
              <a:ext uri="{FF2B5EF4-FFF2-40B4-BE49-F238E27FC236}">
                <a16:creationId xmlns:a16="http://schemas.microsoft.com/office/drawing/2014/main" id="{F1FAC687-8C32-63BB-DA8A-9425AF8868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8472" y="11164459"/>
            <a:ext cx="470930" cy="470930"/>
          </a:xfrm>
          <a:prstGeom prst="rect">
            <a:avLst/>
          </a:prstGeom>
        </p:spPr>
      </p:pic>
      <p:pic>
        <p:nvPicPr>
          <p:cNvPr id="25" name="Graphic 24" descr="Body builder with solid fill">
            <a:extLst>
              <a:ext uri="{FF2B5EF4-FFF2-40B4-BE49-F238E27FC236}">
                <a16:creationId xmlns:a16="http://schemas.microsoft.com/office/drawing/2014/main" id="{34C04867-23C6-0D6D-50E4-4D3E3B2DAD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561" y="12364788"/>
            <a:ext cx="470930" cy="47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6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EF791-D72B-5825-F871-B92E5D38D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CBE8E-87C7-2035-C99F-AEBF01D52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79481" b="-444"/>
          <a:stretch/>
        </p:blipFill>
        <p:spPr>
          <a:xfrm>
            <a:off x="0" y="-32085"/>
            <a:ext cx="12192000" cy="1868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47D41-A3EA-2045-CF61-87875748D449}"/>
              </a:ext>
            </a:extLst>
          </p:cNvPr>
          <p:cNvSpPr txBox="1"/>
          <p:nvPr/>
        </p:nvSpPr>
        <p:spPr>
          <a:xfrm>
            <a:off x="1987317" y="578635"/>
            <a:ext cx="8217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latin typeface="Raleway ExtraLight" pitchFamily="2" charset="0"/>
              </a:rPr>
              <a:t>Performance Analysis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8C57F-A392-072E-7370-199B383F20CA}"/>
              </a:ext>
            </a:extLst>
          </p:cNvPr>
          <p:cNvSpPr txBox="1"/>
          <p:nvPr/>
        </p:nvSpPr>
        <p:spPr>
          <a:xfrm>
            <a:off x="1032963" y="12364788"/>
            <a:ext cx="76768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 Optimized Output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Clear, layered map with: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Green lines = MST edges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Gray lines = full network edges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Supports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interactive analysis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of what’s included/excluded in MST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748A61-F300-0CAA-26AB-10EBBEB2BE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34" y="2436918"/>
            <a:ext cx="4795339" cy="259248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98F78E-43B8-D2DF-2CA9-85C67A182C14}"/>
              </a:ext>
            </a:extLst>
          </p:cNvPr>
          <p:cNvGrpSpPr/>
          <p:nvPr/>
        </p:nvGrpSpPr>
        <p:grpSpPr>
          <a:xfrm>
            <a:off x="547343" y="2208670"/>
            <a:ext cx="8518352" cy="923330"/>
            <a:chOff x="547343" y="8288624"/>
            <a:chExt cx="8518352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680979-A5DD-57B6-ADF9-490417843245}"/>
                </a:ext>
              </a:extLst>
            </p:cNvPr>
            <p:cNvSpPr txBox="1"/>
            <p:nvPr/>
          </p:nvSpPr>
          <p:spPr>
            <a:xfrm>
              <a:off x="1018273" y="8288624"/>
              <a:ext cx="804742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Test Environment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Applied on full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Cairo road network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with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existing + potential roads</a:t>
              </a:r>
              <a:endParaRPr lang="en-US" dirty="0">
                <a:solidFill>
                  <a:schemeClr val="bg1"/>
                </a:solidFill>
                <a:latin typeface="Raleway" pitchFamily="2" charset="0"/>
              </a:endParaRP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Nodes ≈ 19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,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Edges ≈ 42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(total roads in full graph)</a:t>
              </a:r>
            </a:p>
          </p:txBody>
        </p:sp>
        <p:pic>
          <p:nvPicPr>
            <p:cNvPr id="17" name="Graphic 16" descr="Test tubes with solid fill">
              <a:extLst>
                <a:ext uri="{FF2B5EF4-FFF2-40B4-BE49-F238E27FC236}">
                  <a16:creationId xmlns:a16="http://schemas.microsoft.com/office/drawing/2014/main" id="{BB343402-3C04-B32E-6BF0-67380B004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7343" y="8339576"/>
              <a:ext cx="470930" cy="4709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A6A2E3-FF28-52C9-7E72-E4EB4C225065}"/>
              </a:ext>
            </a:extLst>
          </p:cNvPr>
          <p:cNvGrpSpPr/>
          <p:nvPr/>
        </p:nvGrpSpPr>
        <p:grpSpPr>
          <a:xfrm>
            <a:off x="470931" y="3168366"/>
            <a:ext cx="6314881" cy="1200329"/>
            <a:chOff x="470931" y="9488953"/>
            <a:chExt cx="6314881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CE91E-A63F-68A2-6AEB-0955B78CEE74}"/>
                </a:ext>
              </a:extLst>
            </p:cNvPr>
            <p:cNvSpPr txBox="1"/>
            <p:nvPr/>
          </p:nvSpPr>
          <p:spPr>
            <a:xfrm>
              <a:off x="1018274" y="9488953"/>
              <a:ext cx="57675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Time Complexity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Theoretical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: O(E log E) where E = number of edges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Practical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: Execution time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&lt; 1 second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(real-time efficiency on 19 nodes, 42 edges)</a:t>
              </a:r>
            </a:p>
          </p:txBody>
        </p:sp>
        <p:pic>
          <p:nvPicPr>
            <p:cNvPr id="19" name="Graphic 18" descr="Clock with solid fill">
              <a:extLst>
                <a:ext uri="{FF2B5EF4-FFF2-40B4-BE49-F238E27FC236}">
                  <a16:creationId xmlns:a16="http://schemas.microsoft.com/office/drawing/2014/main" id="{48E48255-F882-F89C-C5DA-56A721E11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931" y="9516552"/>
              <a:ext cx="470930" cy="47093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4A81CE-4274-9467-CF4F-5BD57FABC7DD}"/>
              </a:ext>
            </a:extLst>
          </p:cNvPr>
          <p:cNvGrpSpPr/>
          <p:nvPr/>
        </p:nvGrpSpPr>
        <p:grpSpPr>
          <a:xfrm>
            <a:off x="470931" y="4374006"/>
            <a:ext cx="8967994" cy="646331"/>
            <a:chOff x="470931" y="10518128"/>
            <a:chExt cx="8967994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7F711E-4CFE-3E71-FE46-2A18D63514F9}"/>
                </a:ext>
              </a:extLst>
            </p:cNvPr>
            <p:cNvSpPr txBox="1"/>
            <p:nvPr/>
          </p:nvSpPr>
          <p:spPr>
            <a:xfrm>
              <a:off x="1032963" y="10518128"/>
              <a:ext cx="84059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 Space Complexity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O(V + E) — only active edges stored in memory (lightweight)</a:t>
              </a:r>
            </a:p>
          </p:txBody>
        </p:sp>
        <p:pic>
          <p:nvPicPr>
            <p:cNvPr id="21" name="Graphic 20" descr="Brain with solid fill">
              <a:extLst>
                <a:ext uri="{FF2B5EF4-FFF2-40B4-BE49-F238E27FC236}">
                  <a16:creationId xmlns:a16="http://schemas.microsoft.com/office/drawing/2014/main" id="{C185FF2F-1035-0E38-514C-70946310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0931" y="10518128"/>
              <a:ext cx="470930" cy="47093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FFC12B2-EA8F-EA12-696F-D1203D56791A}"/>
              </a:ext>
            </a:extLst>
          </p:cNvPr>
          <p:cNvGrpSpPr/>
          <p:nvPr/>
        </p:nvGrpSpPr>
        <p:grpSpPr>
          <a:xfrm>
            <a:off x="478472" y="11164459"/>
            <a:ext cx="8269489" cy="1200329"/>
            <a:chOff x="478472" y="11164459"/>
            <a:chExt cx="8269489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C2544E-C3E9-0141-77D6-DC108D06E940}"/>
                </a:ext>
              </a:extLst>
            </p:cNvPr>
            <p:cNvSpPr txBox="1"/>
            <p:nvPr/>
          </p:nvSpPr>
          <p:spPr>
            <a:xfrm>
              <a:off x="1018273" y="11164459"/>
              <a:ext cx="772968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 MST Characteristics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Connected all critical zones (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facilities + neighborhoods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Reduced edge count: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42 ➝ 18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edges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Minimized total road length: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156.10 km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(based on weight/distance)</a:t>
              </a:r>
            </a:p>
          </p:txBody>
        </p:sp>
        <p:pic>
          <p:nvPicPr>
            <p:cNvPr id="23" name="Graphic 22" descr="Network with solid fill">
              <a:extLst>
                <a:ext uri="{FF2B5EF4-FFF2-40B4-BE49-F238E27FC236}">
                  <a16:creationId xmlns:a16="http://schemas.microsoft.com/office/drawing/2014/main" id="{B2B9EEEE-5B6A-3841-DF42-82627605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472" y="11164459"/>
              <a:ext cx="470930" cy="470930"/>
            </a:xfrm>
            <a:prstGeom prst="rect">
              <a:avLst/>
            </a:prstGeom>
          </p:spPr>
        </p:pic>
      </p:grpSp>
      <p:pic>
        <p:nvPicPr>
          <p:cNvPr id="25" name="Graphic 24" descr="Body builder with solid fill">
            <a:extLst>
              <a:ext uri="{FF2B5EF4-FFF2-40B4-BE49-F238E27FC236}">
                <a16:creationId xmlns:a16="http://schemas.microsoft.com/office/drawing/2014/main" id="{18CB6292-5EB8-F35B-6698-CC66D5959B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561" y="12364788"/>
            <a:ext cx="470930" cy="47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5EC0C-81DC-E405-4EBC-29C6E865C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6716-28C5-90C2-4F83-E88649F81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79481" b="-444"/>
          <a:stretch/>
        </p:blipFill>
        <p:spPr>
          <a:xfrm>
            <a:off x="0" y="-32085"/>
            <a:ext cx="12192000" cy="1868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B5035-722D-A085-5579-B3D75216E36B}"/>
              </a:ext>
            </a:extLst>
          </p:cNvPr>
          <p:cNvSpPr txBox="1"/>
          <p:nvPr/>
        </p:nvSpPr>
        <p:spPr>
          <a:xfrm>
            <a:off x="1987317" y="578635"/>
            <a:ext cx="8217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latin typeface="Raleway ExtraLight" pitchFamily="2" charset="0"/>
              </a:rPr>
              <a:t>Performance Analysis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0494B2-2DFE-8DC3-443E-A0A3DF79D0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34" y="2436918"/>
            <a:ext cx="4795339" cy="259248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30453F-A39C-F93D-A4AB-07C9A64CCC59}"/>
              </a:ext>
            </a:extLst>
          </p:cNvPr>
          <p:cNvGrpSpPr/>
          <p:nvPr/>
        </p:nvGrpSpPr>
        <p:grpSpPr>
          <a:xfrm>
            <a:off x="547343" y="2208670"/>
            <a:ext cx="8518352" cy="923330"/>
            <a:chOff x="547343" y="8288624"/>
            <a:chExt cx="8518352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5C711E-1B31-4682-1EBA-05FC85FA5F9A}"/>
                </a:ext>
              </a:extLst>
            </p:cNvPr>
            <p:cNvSpPr txBox="1"/>
            <p:nvPr/>
          </p:nvSpPr>
          <p:spPr>
            <a:xfrm>
              <a:off x="1018273" y="8288624"/>
              <a:ext cx="804742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Test Environment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Applied on full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Cairo road network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with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existing + potential roads</a:t>
              </a:r>
              <a:endParaRPr lang="en-US" dirty="0">
                <a:solidFill>
                  <a:schemeClr val="bg1"/>
                </a:solidFill>
                <a:latin typeface="Raleway" pitchFamily="2" charset="0"/>
              </a:endParaRP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Nodes ≈ 19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,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Edges ≈ 42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(total roads in full graph)</a:t>
              </a:r>
            </a:p>
          </p:txBody>
        </p:sp>
        <p:pic>
          <p:nvPicPr>
            <p:cNvPr id="17" name="Graphic 16" descr="Test tubes with solid fill">
              <a:extLst>
                <a:ext uri="{FF2B5EF4-FFF2-40B4-BE49-F238E27FC236}">
                  <a16:creationId xmlns:a16="http://schemas.microsoft.com/office/drawing/2014/main" id="{80B70A97-1B87-C597-7BCB-2DD747FB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7343" y="8339576"/>
              <a:ext cx="470930" cy="4709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BCBC20-3244-AF82-1F95-509D4086CE0B}"/>
              </a:ext>
            </a:extLst>
          </p:cNvPr>
          <p:cNvGrpSpPr/>
          <p:nvPr/>
        </p:nvGrpSpPr>
        <p:grpSpPr>
          <a:xfrm>
            <a:off x="470931" y="3168366"/>
            <a:ext cx="6314881" cy="1200329"/>
            <a:chOff x="470931" y="9488953"/>
            <a:chExt cx="6314881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718B8-E365-8C95-FDE7-E8BE24D0D47E}"/>
                </a:ext>
              </a:extLst>
            </p:cNvPr>
            <p:cNvSpPr txBox="1"/>
            <p:nvPr/>
          </p:nvSpPr>
          <p:spPr>
            <a:xfrm>
              <a:off x="1018274" y="9488953"/>
              <a:ext cx="57675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Time Complexity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Theoretical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: O(E log E) where E = number of edges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Practical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: Execution time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&lt; 1 second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(real-time efficiency on 19 nodes, 42 edges)</a:t>
              </a:r>
            </a:p>
          </p:txBody>
        </p:sp>
        <p:pic>
          <p:nvPicPr>
            <p:cNvPr id="19" name="Graphic 18" descr="Clock with solid fill">
              <a:extLst>
                <a:ext uri="{FF2B5EF4-FFF2-40B4-BE49-F238E27FC236}">
                  <a16:creationId xmlns:a16="http://schemas.microsoft.com/office/drawing/2014/main" id="{D90782BD-0D11-4EB0-F7BD-F283851A9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931" y="9516552"/>
              <a:ext cx="470930" cy="47093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DC072F9-2E17-5655-E594-A0BC8805D0E0}"/>
              </a:ext>
            </a:extLst>
          </p:cNvPr>
          <p:cNvGrpSpPr/>
          <p:nvPr/>
        </p:nvGrpSpPr>
        <p:grpSpPr>
          <a:xfrm>
            <a:off x="470931" y="4374006"/>
            <a:ext cx="8967994" cy="646331"/>
            <a:chOff x="470931" y="10518128"/>
            <a:chExt cx="8967994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B9B9B1-0B02-3A57-2E1F-8985B522940C}"/>
                </a:ext>
              </a:extLst>
            </p:cNvPr>
            <p:cNvSpPr txBox="1"/>
            <p:nvPr/>
          </p:nvSpPr>
          <p:spPr>
            <a:xfrm>
              <a:off x="1032963" y="10518128"/>
              <a:ext cx="84059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 Space Complexity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O(V + E) — only active edges stored in memory (lightweight)</a:t>
              </a:r>
            </a:p>
          </p:txBody>
        </p:sp>
        <p:pic>
          <p:nvPicPr>
            <p:cNvPr id="21" name="Graphic 20" descr="Brain with solid fill">
              <a:extLst>
                <a:ext uri="{FF2B5EF4-FFF2-40B4-BE49-F238E27FC236}">
                  <a16:creationId xmlns:a16="http://schemas.microsoft.com/office/drawing/2014/main" id="{0D2D19F6-1C19-CE04-B6EC-F3ACA50C1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0931" y="10518128"/>
              <a:ext cx="470930" cy="47093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CF9A26-47ED-3869-F984-ABDF0DAD4285}"/>
              </a:ext>
            </a:extLst>
          </p:cNvPr>
          <p:cNvGrpSpPr/>
          <p:nvPr/>
        </p:nvGrpSpPr>
        <p:grpSpPr>
          <a:xfrm>
            <a:off x="478472" y="5180756"/>
            <a:ext cx="8269489" cy="1200329"/>
            <a:chOff x="478472" y="11164459"/>
            <a:chExt cx="8269489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B043C6-DD09-BACE-C8AF-068FC4745B49}"/>
                </a:ext>
              </a:extLst>
            </p:cNvPr>
            <p:cNvSpPr txBox="1"/>
            <p:nvPr/>
          </p:nvSpPr>
          <p:spPr>
            <a:xfrm>
              <a:off x="1018273" y="11164459"/>
              <a:ext cx="772968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 MST Characteristics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Connected all critical zones (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facilities + neighborhoods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Reduced edge count: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42 ➝ 18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edges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Minimized total road length: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156.10 km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(based on weight/distance)</a:t>
              </a:r>
            </a:p>
          </p:txBody>
        </p:sp>
        <p:pic>
          <p:nvPicPr>
            <p:cNvPr id="23" name="Graphic 22" descr="Network with solid fill">
              <a:extLst>
                <a:ext uri="{FF2B5EF4-FFF2-40B4-BE49-F238E27FC236}">
                  <a16:creationId xmlns:a16="http://schemas.microsoft.com/office/drawing/2014/main" id="{A2A52519-B077-B1ED-F53E-9FE7DFDF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472" y="11164459"/>
              <a:ext cx="470930" cy="47093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C7C1EE-E939-D1FF-B22E-5123F4499C12}"/>
              </a:ext>
            </a:extLst>
          </p:cNvPr>
          <p:cNvGrpSpPr/>
          <p:nvPr/>
        </p:nvGrpSpPr>
        <p:grpSpPr>
          <a:xfrm>
            <a:off x="6226677" y="7905083"/>
            <a:ext cx="5339681" cy="1754326"/>
            <a:chOff x="467561" y="12364788"/>
            <a:chExt cx="5339681" cy="17543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57464E-4CC9-35C2-0D55-5B090E896728}"/>
                </a:ext>
              </a:extLst>
            </p:cNvPr>
            <p:cNvSpPr txBox="1"/>
            <p:nvPr/>
          </p:nvSpPr>
          <p:spPr>
            <a:xfrm>
              <a:off x="1032963" y="12364788"/>
              <a:ext cx="477427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 Optimized Output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Clear, layered map with:</a:t>
              </a:r>
            </a:p>
            <a:p>
              <a:pPr lvl="1"/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Green lines = MST edges</a:t>
              </a:r>
            </a:p>
            <a:p>
              <a:pPr lvl="1"/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Gray lines = full network edges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Supports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interactive analysis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of what’s included/excluded in MST</a:t>
              </a:r>
            </a:p>
          </p:txBody>
        </p:sp>
        <p:pic>
          <p:nvPicPr>
            <p:cNvPr id="25" name="Graphic 24" descr="Body builder with solid fill">
              <a:extLst>
                <a:ext uri="{FF2B5EF4-FFF2-40B4-BE49-F238E27FC236}">
                  <a16:creationId xmlns:a16="http://schemas.microsoft.com/office/drawing/2014/main" id="{0C5FFC9F-F1DB-CC7E-0231-3B21FD270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7561" y="12364788"/>
              <a:ext cx="470930" cy="47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61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541E6-33CC-5555-A0CC-1A8723ACC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28C12-C374-920E-90C1-AA21CBEFE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79481" b="-444"/>
          <a:stretch/>
        </p:blipFill>
        <p:spPr>
          <a:xfrm>
            <a:off x="0" y="-32085"/>
            <a:ext cx="12192000" cy="1868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53CD5F-9B84-105E-E8F9-41641CAE5922}"/>
              </a:ext>
            </a:extLst>
          </p:cNvPr>
          <p:cNvSpPr txBox="1"/>
          <p:nvPr/>
        </p:nvSpPr>
        <p:spPr>
          <a:xfrm>
            <a:off x="1987317" y="578635"/>
            <a:ext cx="8217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latin typeface="Raleway ExtraLight" pitchFamily="2" charset="0"/>
              </a:rPr>
              <a:t>Performance Analysis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F4078A-FDF6-F76A-E595-22D25489C0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0" y="2010352"/>
            <a:ext cx="8890947" cy="480666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936B32C-9C9C-499A-4F78-832DA0697317}"/>
              </a:ext>
            </a:extLst>
          </p:cNvPr>
          <p:cNvGrpSpPr/>
          <p:nvPr/>
        </p:nvGrpSpPr>
        <p:grpSpPr>
          <a:xfrm>
            <a:off x="-10617960" y="2208670"/>
            <a:ext cx="8518352" cy="923330"/>
            <a:chOff x="547343" y="8288624"/>
            <a:chExt cx="8518352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765FBC-373F-243B-0D5D-7B252521E9F6}"/>
                </a:ext>
              </a:extLst>
            </p:cNvPr>
            <p:cNvSpPr txBox="1"/>
            <p:nvPr/>
          </p:nvSpPr>
          <p:spPr>
            <a:xfrm>
              <a:off x="1018273" y="8288624"/>
              <a:ext cx="804742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Test Environment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Applied on full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Cairo road network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with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existing + potential roads</a:t>
              </a:r>
              <a:endParaRPr lang="en-US" dirty="0">
                <a:solidFill>
                  <a:schemeClr val="bg1"/>
                </a:solidFill>
                <a:latin typeface="Raleway" pitchFamily="2" charset="0"/>
              </a:endParaRP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Nodes ≈ 19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,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Edges ≈ 42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(total roads in full graph)</a:t>
              </a:r>
            </a:p>
          </p:txBody>
        </p:sp>
        <p:pic>
          <p:nvPicPr>
            <p:cNvPr id="17" name="Graphic 16" descr="Test tubes with solid fill">
              <a:extLst>
                <a:ext uri="{FF2B5EF4-FFF2-40B4-BE49-F238E27FC236}">
                  <a16:creationId xmlns:a16="http://schemas.microsoft.com/office/drawing/2014/main" id="{8162642C-E7BD-D681-1506-71046F2AC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7343" y="8339576"/>
              <a:ext cx="470930" cy="4709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170289-E648-D30F-4048-76AD36B8BAA5}"/>
              </a:ext>
            </a:extLst>
          </p:cNvPr>
          <p:cNvGrpSpPr/>
          <p:nvPr/>
        </p:nvGrpSpPr>
        <p:grpSpPr>
          <a:xfrm>
            <a:off x="-10694372" y="3168366"/>
            <a:ext cx="6314881" cy="1200329"/>
            <a:chOff x="470931" y="9488953"/>
            <a:chExt cx="6314881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295BA0-C4EC-94B4-7C83-AEE19773D590}"/>
                </a:ext>
              </a:extLst>
            </p:cNvPr>
            <p:cNvSpPr txBox="1"/>
            <p:nvPr/>
          </p:nvSpPr>
          <p:spPr>
            <a:xfrm>
              <a:off x="1018274" y="9488953"/>
              <a:ext cx="57675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Time Complexity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Theoretical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: O(E log E) where E = number of edges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Practical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: Execution time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&lt; 1 second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(real-time efficiency on 19 nodes, 42 edges)</a:t>
              </a:r>
            </a:p>
          </p:txBody>
        </p:sp>
        <p:pic>
          <p:nvPicPr>
            <p:cNvPr id="19" name="Graphic 18" descr="Clock with solid fill">
              <a:extLst>
                <a:ext uri="{FF2B5EF4-FFF2-40B4-BE49-F238E27FC236}">
                  <a16:creationId xmlns:a16="http://schemas.microsoft.com/office/drawing/2014/main" id="{9F320D74-9770-D0EE-8356-83AFA862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931" y="9516552"/>
              <a:ext cx="470930" cy="47093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29D077-ABD0-F65A-058F-DDFD707CA5E2}"/>
              </a:ext>
            </a:extLst>
          </p:cNvPr>
          <p:cNvGrpSpPr/>
          <p:nvPr/>
        </p:nvGrpSpPr>
        <p:grpSpPr>
          <a:xfrm>
            <a:off x="-10694372" y="4374006"/>
            <a:ext cx="8967994" cy="646331"/>
            <a:chOff x="470931" y="10518128"/>
            <a:chExt cx="8967994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7A4937-4E0A-933C-3C7D-FCA2175D599E}"/>
                </a:ext>
              </a:extLst>
            </p:cNvPr>
            <p:cNvSpPr txBox="1"/>
            <p:nvPr/>
          </p:nvSpPr>
          <p:spPr>
            <a:xfrm>
              <a:off x="1032963" y="10518128"/>
              <a:ext cx="84059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 Space Complexity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O(V + E) — only active edges stored in memory (lightweight)</a:t>
              </a:r>
            </a:p>
          </p:txBody>
        </p:sp>
        <p:pic>
          <p:nvPicPr>
            <p:cNvPr id="21" name="Graphic 20" descr="Brain with solid fill">
              <a:extLst>
                <a:ext uri="{FF2B5EF4-FFF2-40B4-BE49-F238E27FC236}">
                  <a16:creationId xmlns:a16="http://schemas.microsoft.com/office/drawing/2014/main" id="{C006B922-2065-C596-AEB6-B8F55C20D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0931" y="10518128"/>
              <a:ext cx="470930" cy="47093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904929-1DB1-9A03-4731-D8DAC2265DD3}"/>
              </a:ext>
            </a:extLst>
          </p:cNvPr>
          <p:cNvGrpSpPr/>
          <p:nvPr/>
        </p:nvGrpSpPr>
        <p:grpSpPr>
          <a:xfrm>
            <a:off x="-10686831" y="5180756"/>
            <a:ext cx="8269489" cy="1200329"/>
            <a:chOff x="478472" y="11164459"/>
            <a:chExt cx="8269489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DF32F1-8531-FE37-320C-88B3E72AB998}"/>
                </a:ext>
              </a:extLst>
            </p:cNvPr>
            <p:cNvSpPr txBox="1"/>
            <p:nvPr/>
          </p:nvSpPr>
          <p:spPr>
            <a:xfrm>
              <a:off x="1018273" y="11164459"/>
              <a:ext cx="772968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 MST Characteristics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Connected all critical zones (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facilities + neighborhoods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Reduced edge count: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42 ➝ 18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edges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Minimized total road length: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156.10 km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(based on weight/distance)</a:t>
              </a:r>
            </a:p>
          </p:txBody>
        </p:sp>
        <p:pic>
          <p:nvPicPr>
            <p:cNvPr id="23" name="Graphic 22" descr="Network with solid fill">
              <a:extLst>
                <a:ext uri="{FF2B5EF4-FFF2-40B4-BE49-F238E27FC236}">
                  <a16:creationId xmlns:a16="http://schemas.microsoft.com/office/drawing/2014/main" id="{02787F8F-096B-2BA9-8C0B-DE019C38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472" y="11164459"/>
              <a:ext cx="470930" cy="47093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6E84933-F049-BE31-C428-9403132A71F1}"/>
              </a:ext>
            </a:extLst>
          </p:cNvPr>
          <p:cNvGrpSpPr/>
          <p:nvPr/>
        </p:nvGrpSpPr>
        <p:grpSpPr>
          <a:xfrm>
            <a:off x="6226677" y="4616452"/>
            <a:ext cx="5339681" cy="1754326"/>
            <a:chOff x="467561" y="12364788"/>
            <a:chExt cx="5339681" cy="17543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CFB93-A833-ABF1-5971-5BCFDE279F0F}"/>
                </a:ext>
              </a:extLst>
            </p:cNvPr>
            <p:cNvSpPr txBox="1"/>
            <p:nvPr/>
          </p:nvSpPr>
          <p:spPr>
            <a:xfrm>
              <a:off x="1032963" y="12364788"/>
              <a:ext cx="477427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 Optimized Output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Clear, layered map with:</a:t>
              </a:r>
            </a:p>
            <a:p>
              <a:pPr lvl="1"/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Green lines = MST edges</a:t>
              </a:r>
            </a:p>
            <a:p>
              <a:pPr lvl="1"/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Gray lines = full network edges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Supports </a:t>
              </a:r>
              <a:r>
                <a:rPr lang="en-US" b="1" dirty="0">
                  <a:solidFill>
                    <a:schemeClr val="bg1"/>
                  </a:solidFill>
                  <a:latin typeface="Raleway" pitchFamily="2" charset="0"/>
                </a:rPr>
                <a:t>interactive analysis</a:t>
              </a:r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 of what’s included/excluded in MST</a:t>
              </a:r>
            </a:p>
          </p:txBody>
        </p:sp>
        <p:pic>
          <p:nvPicPr>
            <p:cNvPr id="25" name="Graphic 24" descr="Body builder with solid fill">
              <a:extLst>
                <a:ext uri="{FF2B5EF4-FFF2-40B4-BE49-F238E27FC236}">
                  <a16:creationId xmlns:a16="http://schemas.microsoft.com/office/drawing/2014/main" id="{A054A80E-1D3D-0EB9-088E-4260DCF58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7561" y="12364788"/>
              <a:ext cx="470930" cy="47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48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C68FC3-0A0A-7975-136F-9CC126FB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80C1F3C-1F25-DB37-EFDF-E9C2773C1342}"/>
              </a:ext>
            </a:extLst>
          </p:cNvPr>
          <p:cNvSpPr txBox="1"/>
          <p:nvPr/>
        </p:nvSpPr>
        <p:spPr>
          <a:xfrm>
            <a:off x="2157262" y="8737800"/>
            <a:ext cx="7877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🧪 Test Environment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Applied on full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Cairo road network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with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existing + potential roads</a:t>
            </a:r>
            <a:endParaRPr lang="en-US" dirty="0">
              <a:solidFill>
                <a:schemeClr val="bg1"/>
              </a:solidFill>
              <a:latin typeface="Raleway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Nodes ≈ 19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Edges ≈ 42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(total roads in full graph)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C5618-76DD-00D2-035F-E688E59F206A}"/>
              </a:ext>
            </a:extLst>
          </p:cNvPr>
          <p:cNvSpPr txBox="1"/>
          <p:nvPr/>
        </p:nvSpPr>
        <p:spPr>
          <a:xfrm>
            <a:off x="2157262" y="9938129"/>
            <a:ext cx="91774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⏱️ Time 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Theoretical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: O(E log E) where E = number of edges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Practical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: Execution time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&lt; 1 second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(real-time efficiency on 19 nodes, 42 edges)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D6098-7E0B-4CEA-3748-8D10D37300F5}"/>
              </a:ext>
            </a:extLst>
          </p:cNvPr>
          <p:cNvSpPr txBox="1"/>
          <p:nvPr/>
        </p:nvSpPr>
        <p:spPr>
          <a:xfrm>
            <a:off x="2171952" y="10967304"/>
            <a:ext cx="8405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🧠 Space 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O(V + E) — only active edges stored in memory (lightweight)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BBB18-94B0-8071-C98A-E8F48401191C}"/>
              </a:ext>
            </a:extLst>
          </p:cNvPr>
          <p:cNvSpPr txBox="1"/>
          <p:nvPr/>
        </p:nvSpPr>
        <p:spPr>
          <a:xfrm>
            <a:off x="2157262" y="11613635"/>
            <a:ext cx="77296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🌐 MST 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✅ Connected all critical zones (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facilities + neighborhoods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✅ Reduced edge count: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42 ➝ 18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edges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✅ Minimized total road length: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156.10 km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(based on weight/distance)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A31F6C-9ED8-846C-9E4E-ECA5A0C05474}"/>
              </a:ext>
            </a:extLst>
          </p:cNvPr>
          <p:cNvSpPr txBox="1"/>
          <p:nvPr/>
        </p:nvSpPr>
        <p:spPr>
          <a:xfrm>
            <a:off x="2171952" y="12813964"/>
            <a:ext cx="76768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🗺️ Optimized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Clear, layered map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🟢 Green lines = MST edges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⚪ Gray lines = full network edges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Supports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interactive analysis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of what’s included/excluded in MST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D2FDA69C-3815-FD0D-B5D4-B89582D99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643" y="15332670"/>
            <a:ext cx="734688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⚠️ Edge Case Handling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Disconnected nodes fallback to dummy position (0, 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Nodes with missing coordinates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excluded from MST computation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aleway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0CFCA9-68B1-6ECB-2C2C-E4F392F360E3}"/>
              </a:ext>
            </a:extLst>
          </p:cNvPr>
          <p:cNvSpPr txBox="1"/>
          <p:nvPr/>
        </p:nvSpPr>
        <p:spPr>
          <a:xfrm>
            <a:off x="6374933" y="7849714"/>
            <a:ext cx="6118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spc="600" dirty="0">
                <a:latin typeface="Raleway ExtraLight" pitchFamily="2" charset="0"/>
              </a:rPr>
              <a:t>Performance Analysis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3CAF4A-64F9-B814-B31E-0C39E23707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316" y="-1"/>
            <a:ext cx="12685317" cy="6858001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61EF51-1CBB-EEFF-F0B5-C5B85496E7C8}"/>
              </a:ext>
            </a:extLst>
          </p:cNvPr>
          <p:cNvSpPr txBox="1"/>
          <p:nvPr/>
        </p:nvSpPr>
        <p:spPr>
          <a:xfrm>
            <a:off x="936625" y="4118513"/>
            <a:ext cx="8874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Raleway" pitchFamily="2" charset="0"/>
              </a:rPr>
              <a:t>Visualization</a:t>
            </a:r>
            <a:r>
              <a:rPr lang="en-US" sz="2400" dirty="0">
                <a:latin typeface="Raleway" pitchFamily="2" charset="0"/>
              </a:rPr>
              <a:t>:</a:t>
            </a:r>
          </a:p>
          <a:p>
            <a:r>
              <a:rPr lang="en-US" sz="2400" dirty="0">
                <a:latin typeface="Raleway" pitchFamily="2" charset="0"/>
              </a:rPr>
              <a:t>Shown in </a:t>
            </a:r>
            <a:r>
              <a:rPr lang="en-US" sz="2400" b="1" dirty="0">
                <a:latin typeface="Raleway" pitchFamily="2" charset="0"/>
              </a:rPr>
              <a:t>“MST Network”</a:t>
            </a:r>
            <a:r>
              <a:rPr lang="en-US" sz="2400" dirty="0">
                <a:latin typeface="Raleway" pitchFamily="2" charset="0"/>
              </a:rPr>
              <a:t> tab </a:t>
            </a:r>
          </a:p>
          <a:p>
            <a:r>
              <a:rPr lang="en-US" sz="2400" dirty="0">
                <a:latin typeface="Raleway" pitchFamily="2" charset="0"/>
              </a:rPr>
              <a:t>on real Cairo map using </a:t>
            </a:r>
            <a:r>
              <a:rPr lang="en-US" sz="2400" b="1" dirty="0">
                <a:latin typeface="Raleway" pitchFamily="2" charset="0"/>
              </a:rPr>
              <a:t>Folium</a:t>
            </a:r>
            <a:r>
              <a:rPr lang="en-US" sz="2400" dirty="0">
                <a:latin typeface="Raleway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6074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21D9E-EC2F-FAE3-5D41-42EEC4E21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CC740-3A91-0667-CBD9-18372F6B0E78}"/>
              </a:ext>
            </a:extLst>
          </p:cNvPr>
          <p:cNvSpPr txBox="1"/>
          <p:nvPr/>
        </p:nvSpPr>
        <p:spPr>
          <a:xfrm>
            <a:off x="3841081" y="1740387"/>
            <a:ext cx="29567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4F514C"/>
                </a:solidFill>
                <a:latin typeface="Blackadder ITC" panose="04020505051007020D02" pitchFamily="82" charset="0"/>
              </a:rPr>
              <a:t>Conclusion &amp; Lessons Learned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81996-1E3C-B166-4B75-AE2D38C5E141}"/>
              </a:ext>
            </a:extLst>
          </p:cNvPr>
          <p:cNvSpPr/>
          <p:nvPr/>
        </p:nvSpPr>
        <p:spPr>
          <a:xfrm>
            <a:off x="11610054" y="0"/>
            <a:ext cx="2646948" cy="6858000"/>
          </a:xfrm>
          <a:prstGeom prst="rect">
            <a:avLst/>
          </a:prstGeom>
          <a:solidFill>
            <a:srgbClr val="4E5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38FE7B-9688-8953-9595-DD1B0F70EEA9}"/>
              </a:ext>
            </a:extLst>
          </p:cNvPr>
          <p:cNvSpPr txBox="1">
            <a:spLocks/>
          </p:cNvSpPr>
          <p:nvPr/>
        </p:nvSpPr>
        <p:spPr>
          <a:xfrm>
            <a:off x="6770270" y="17799800"/>
            <a:ext cx="4652210" cy="155768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 Extra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DCDCDA"/>
                </a:solidFill>
              </a:rPr>
              <a:t>Summary of Findings: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Kruskal’s algorithm efficiently builds a Minimum Spanning Tree by greedily selecting the smallest edge without forming cycles.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The algorithm has a proven time complexity of O(</a:t>
            </a:r>
            <a:r>
              <a:rPr lang="en-US" sz="2000" dirty="0" err="1">
                <a:solidFill>
                  <a:srgbClr val="DCDCDA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) using edge sorting and efficient Union-Find operations.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It performs especially well on sparse graphs, which are common in transportation networks.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DCDCDA"/>
                </a:solidFill>
              </a:rPr>
              <a:t>Advantages for Transportation Optimization: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Ensures minimum total cost to connect all locations.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Simple to implement and easy to modify for real-world constraints (e.g., road limits, priorities).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Union-Find optimizations make it scalable for large transportation maps.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DCDCDA"/>
                </a:solidFill>
              </a:rPr>
              <a:t>Lessons Learned: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Greedy strategies can lead to globally optimal solutions when problems have the greedy-choice property.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Efficient data structures (like Union-Find) are critical for performance in graph algorithms.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Theoretical understanding directly supports practical design in transportation systems</a:t>
            </a:r>
          </a:p>
        </p:txBody>
      </p:sp>
    </p:spTree>
    <p:extLst>
      <p:ext uri="{BB962C8B-B14F-4D97-AF65-F5344CB8AC3E}">
        <p14:creationId xmlns:p14="http://schemas.microsoft.com/office/powerpoint/2010/main" val="34318330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tx1">
                <a:lumMod val="65000"/>
                <a:lumOff val="35000"/>
              </a:schemeClr>
            </a:gs>
            <a:gs pos="44000">
              <a:schemeClr val="bg1">
                <a:lumMod val="65000"/>
                <a:alpha val="61000"/>
              </a:schemeClr>
            </a:gs>
            <a:gs pos="80000">
              <a:schemeClr val="tx1">
                <a:lumMod val="85000"/>
                <a:lumOff val="15000"/>
                <a:alpha val="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146806-C45D-BE1D-055C-6AA192D2D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110D4C-535A-28BF-F18F-152AD6F14F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7487985"/>
            <a:ext cx="25506949" cy="14344453"/>
          </a:xfrm>
          <a:prstGeom prst="rect">
            <a:avLst/>
          </a:prstGeom>
          <a:gradFill flip="none" rotWithShape="1">
            <a:gsLst>
              <a:gs pos="1000">
                <a:srgbClr val="0B1015">
                  <a:alpha val="0"/>
                </a:srgbClr>
              </a:gs>
              <a:gs pos="45000">
                <a:schemeClr val="bg1">
                  <a:lumMod val="65000"/>
                  <a:alpha val="61000"/>
                </a:schemeClr>
              </a:gs>
              <a:gs pos="8000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effectLst>
            <a:outerShdw dist="50800" dir="5400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4C08FD-D647-CD5E-3D78-1DB22AE546D2}"/>
              </a:ext>
            </a:extLst>
          </p:cNvPr>
          <p:cNvSpPr/>
          <p:nvPr/>
        </p:nvSpPr>
        <p:spPr>
          <a:xfrm>
            <a:off x="-2" y="-7487985"/>
            <a:ext cx="20477749" cy="14416865"/>
          </a:xfrm>
          <a:prstGeom prst="rect">
            <a:avLst/>
          </a:prstGeom>
          <a:gradFill>
            <a:gsLst>
              <a:gs pos="0">
                <a:schemeClr val="tx1">
                  <a:alpha val="0"/>
                  <a:lumMod val="0"/>
                </a:schemeClr>
              </a:gs>
              <a:gs pos="59000">
                <a:schemeClr val="tx1">
                  <a:lumMod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EA836-42DF-66A5-FAB4-9CACD5515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6965" y="1425744"/>
            <a:ext cx="10183633" cy="137180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latin typeface="Raleway Thin" pitchFamily="2" charset="0"/>
              </a:rPr>
              <a:t>MST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A51A4-A38B-3679-E1E6-F6AD04CB0E5F}"/>
              </a:ext>
            </a:extLst>
          </p:cNvPr>
          <p:cNvSpPr txBox="1"/>
          <p:nvPr/>
        </p:nvSpPr>
        <p:spPr>
          <a:xfrm>
            <a:off x="1549514" y="-13120239"/>
            <a:ext cx="93697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2000" dirty="0">
                <a:latin typeface="Raleway" pitchFamily="2" charset="0"/>
              </a:rPr>
              <a:t>A greedy algorithm used to find a minimum spanning tree (MST) for a weighted undirected graph.</a:t>
            </a:r>
            <a:endParaRPr lang="en-US" sz="2000" dirty="0"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1A93D-16EF-561B-DBEC-76D0E54083BF}"/>
              </a:ext>
            </a:extLst>
          </p:cNvPr>
          <p:cNvSpPr txBox="1"/>
          <p:nvPr/>
        </p:nvSpPr>
        <p:spPr>
          <a:xfrm>
            <a:off x="1511471" y="-12234245"/>
            <a:ext cx="103155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2000" dirty="0">
                <a:latin typeface="Raleway" pitchFamily="2" charset="0"/>
              </a:rPr>
              <a:t>Connects all vertices with the minimal possible total edge weight without forming cycles.</a:t>
            </a:r>
            <a:endParaRPr lang="en-US" sz="2000" dirty="0">
              <a:latin typeface="Raleway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7E5922-9777-73BB-93C3-5D96AF943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76" y="-11791133"/>
            <a:ext cx="3998822" cy="1822592"/>
          </a:xfrm>
          <a:prstGeom prst="rect">
            <a:avLst/>
          </a:prstGeom>
        </p:spPr>
      </p:pic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9EA21375-593F-6F6B-4D2C-53DD24475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114" y="-13223496"/>
            <a:ext cx="914400" cy="914400"/>
          </a:xfrm>
          <a:prstGeom prst="rect">
            <a:avLst/>
          </a:prstGeom>
        </p:spPr>
      </p:pic>
      <p:pic>
        <p:nvPicPr>
          <p:cNvPr id="16" name="Graphic 15" descr="Connections with solid fill">
            <a:extLst>
              <a:ext uri="{FF2B5EF4-FFF2-40B4-BE49-F238E27FC236}">
                <a16:creationId xmlns:a16="http://schemas.microsoft.com/office/drawing/2014/main" id="{C7ECF136-37F5-B065-2F2E-E635E9129B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774" y="-12264614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FFB62-69FC-896A-BAA1-FABF90C79754}"/>
              </a:ext>
            </a:extLst>
          </p:cNvPr>
          <p:cNvSpPr txBox="1"/>
          <p:nvPr/>
        </p:nvSpPr>
        <p:spPr>
          <a:xfrm>
            <a:off x="2380760" y="3006124"/>
            <a:ext cx="7430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dirty="0">
                <a:solidFill>
                  <a:schemeClr val="accent1"/>
                </a:solidFill>
                <a:latin typeface="Raleway" pitchFamily="2" charset="0"/>
              </a:rPr>
              <a:t>General Applications:</a:t>
            </a:r>
            <a:endParaRPr lang="en-US" sz="5400" dirty="0">
              <a:solidFill>
                <a:schemeClr val="accent1"/>
              </a:solidFill>
              <a:latin typeface="Raleway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C08627-3813-34CB-56A1-1B44C744D75C}"/>
              </a:ext>
            </a:extLst>
          </p:cNvPr>
          <p:cNvGrpSpPr/>
          <p:nvPr/>
        </p:nvGrpSpPr>
        <p:grpSpPr>
          <a:xfrm>
            <a:off x="-115148" y="8067675"/>
            <a:ext cx="4132085" cy="6858000"/>
            <a:chOff x="-115148" y="9525"/>
            <a:chExt cx="4132085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9808F0-8E5A-9EA9-BF74-1512C76CDBFE}"/>
                </a:ext>
              </a:extLst>
            </p:cNvPr>
            <p:cNvSpPr/>
            <p:nvPr/>
          </p:nvSpPr>
          <p:spPr>
            <a:xfrm>
              <a:off x="9524" y="9525"/>
              <a:ext cx="4007413" cy="6858000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C0F9EC-D35F-CAE2-97F9-52530B7468BF}"/>
                </a:ext>
              </a:extLst>
            </p:cNvPr>
            <p:cNvGrpSpPr/>
            <p:nvPr/>
          </p:nvGrpSpPr>
          <p:grpSpPr>
            <a:xfrm>
              <a:off x="-115148" y="4512359"/>
              <a:ext cx="4019550" cy="1840523"/>
              <a:chOff x="-115148" y="4512359"/>
              <a:chExt cx="4019550" cy="184052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C92457-0FC8-8FB7-F5B4-6BC1E7EDD119}"/>
                  </a:ext>
                </a:extLst>
              </p:cNvPr>
              <p:cNvSpPr txBox="1"/>
              <p:nvPr/>
            </p:nvSpPr>
            <p:spPr>
              <a:xfrm>
                <a:off x="-115148" y="5429552"/>
                <a:ext cx="40195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Transportation Networks: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Efficient road, rail, or cable network design.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15" name="Graphic 14" descr="Airplane with solid fill">
                <a:extLst>
                  <a:ext uri="{FF2B5EF4-FFF2-40B4-BE49-F238E27FC236}">
                    <a16:creationId xmlns:a16="http://schemas.microsoft.com/office/drawing/2014/main" id="{7F839BA6-8DEF-A5FF-3070-646A35A23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547813" y="451235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F87EEB-CC70-3A22-0473-B5E2B6FBF232}"/>
              </a:ext>
            </a:extLst>
          </p:cNvPr>
          <p:cNvGrpSpPr/>
          <p:nvPr/>
        </p:nvGrpSpPr>
        <p:grpSpPr>
          <a:xfrm>
            <a:off x="8142002" y="8067675"/>
            <a:ext cx="4049998" cy="6858000"/>
            <a:chOff x="8142002" y="9525"/>
            <a:chExt cx="4049998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EA4AFC-858A-3F45-6356-9A7F9B5AFBDC}"/>
                </a:ext>
              </a:extLst>
            </p:cNvPr>
            <p:cNvSpPr/>
            <p:nvPr/>
          </p:nvSpPr>
          <p:spPr>
            <a:xfrm>
              <a:off x="8142002" y="9525"/>
              <a:ext cx="4049998" cy="6858000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147E5D-8861-24E7-4F55-149CCE03B6A5}"/>
                </a:ext>
              </a:extLst>
            </p:cNvPr>
            <p:cNvGrpSpPr/>
            <p:nvPr/>
          </p:nvGrpSpPr>
          <p:grpSpPr>
            <a:xfrm>
              <a:off x="8235922" y="4371889"/>
              <a:ext cx="3893344" cy="2119492"/>
              <a:chOff x="8235922" y="4371889"/>
              <a:chExt cx="3893344" cy="211949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1EF2B9-0F5C-7B0A-A050-2DC670EC0ACC}"/>
                  </a:ext>
                </a:extLst>
              </p:cNvPr>
              <p:cNvSpPr txBox="1"/>
              <p:nvPr/>
            </p:nvSpPr>
            <p:spPr>
              <a:xfrm>
                <a:off x="8235922" y="5291052"/>
                <a:ext cx="38933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Cluster Analysis: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Grouping closely related data points in data science and AI applications.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21" name="Graphic 20" descr="Network with solid fill">
                <a:extLst>
                  <a:ext uri="{FF2B5EF4-FFF2-40B4-BE49-F238E27FC236}">
                    <a16:creationId xmlns:a16="http://schemas.microsoft.com/office/drawing/2014/main" id="{7A6A6BFE-7480-540C-C57E-E0B093BF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709801" y="437188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8A35C-686B-4538-13E0-6EBF9FEEFA13}"/>
              </a:ext>
            </a:extLst>
          </p:cNvPr>
          <p:cNvGrpSpPr/>
          <p:nvPr/>
        </p:nvGrpSpPr>
        <p:grpSpPr>
          <a:xfrm>
            <a:off x="3952024" y="8067675"/>
            <a:ext cx="4230799" cy="6845681"/>
            <a:chOff x="3952024" y="9525"/>
            <a:chExt cx="4230799" cy="684568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F2654A-5EF2-D831-6188-7292E3B0C00D}"/>
                </a:ext>
              </a:extLst>
            </p:cNvPr>
            <p:cNvSpPr/>
            <p:nvPr/>
          </p:nvSpPr>
          <p:spPr>
            <a:xfrm>
              <a:off x="4019550" y="9525"/>
              <a:ext cx="4162425" cy="6845681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759AC0-35B3-872D-12EA-C27B55F9C63F}"/>
                </a:ext>
              </a:extLst>
            </p:cNvPr>
            <p:cNvGrpSpPr/>
            <p:nvPr/>
          </p:nvGrpSpPr>
          <p:grpSpPr>
            <a:xfrm>
              <a:off x="3952024" y="4693333"/>
              <a:ext cx="4230799" cy="1659549"/>
              <a:chOff x="3952024" y="4693333"/>
              <a:chExt cx="4230799" cy="165954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D0898E-6D1B-F1EB-918A-22FD397E9DA9}"/>
                  </a:ext>
                </a:extLst>
              </p:cNvPr>
              <p:cNvSpPr txBox="1"/>
              <p:nvPr/>
            </p:nvSpPr>
            <p:spPr>
              <a:xfrm>
                <a:off x="3952024" y="5429552"/>
                <a:ext cx="423079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Communication Networks: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Optimal network cabling and wireless connectivity.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26" name="Graphic 25" descr="Receiver with solid fill">
                <a:extLst>
                  <a:ext uri="{FF2B5EF4-FFF2-40B4-BE49-F238E27FC236}">
                    <a16:creationId xmlns:a16="http://schemas.microsoft.com/office/drawing/2014/main" id="{692BDC0B-FD70-48E5-DC6D-1183DDFE3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34050" y="4693333"/>
                <a:ext cx="723900" cy="723900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56FC587-EE1A-9AF2-1D11-01C53FBF50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r="5205"/>
          <a:stretch/>
        </p:blipFill>
        <p:spPr>
          <a:xfrm>
            <a:off x="4029075" y="8515349"/>
            <a:ext cx="4152900" cy="68456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4EC3DB-EF7E-4DD4-B477-1CC070D36D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r="8318"/>
          <a:stretch/>
        </p:blipFill>
        <p:spPr>
          <a:xfrm>
            <a:off x="-1" y="8515349"/>
            <a:ext cx="4016937" cy="68703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3F28C81-E3AD-6D98-459B-B7ECEF7B83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8527669"/>
            <a:ext cx="4022163" cy="6064631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69E88CEB-9ED1-F51E-71D3-AB2ABDD4AFAC}"/>
              </a:ext>
            </a:extLst>
          </p:cNvPr>
          <p:cNvSpPr txBox="1">
            <a:spLocks/>
          </p:cNvSpPr>
          <p:nvPr/>
        </p:nvSpPr>
        <p:spPr>
          <a:xfrm>
            <a:off x="-2138731" y="926428"/>
            <a:ext cx="9144000" cy="9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9970F"/>
                </a:solidFill>
                <a:latin typeface="Raleway ExtraBold" pitchFamily="2" charset="0"/>
                <a:cs typeface="ScriptC" panose="00000400000000000000" pitchFamily="2" charset="0"/>
              </a:rPr>
              <a:t>Kruskal’s</a:t>
            </a:r>
          </a:p>
        </p:txBody>
      </p:sp>
    </p:spTree>
    <p:extLst>
      <p:ext uri="{BB962C8B-B14F-4D97-AF65-F5344CB8AC3E}">
        <p14:creationId xmlns:p14="http://schemas.microsoft.com/office/powerpoint/2010/main" val="236314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917BB4-7AFE-33EB-65B5-FE23BBA54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91502-81B2-2E98-9A48-2235C7D7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7" t="7812" r="31484" b="7812"/>
          <a:stretch/>
        </p:blipFill>
        <p:spPr>
          <a:xfrm>
            <a:off x="0" y="0"/>
            <a:ext cx="60007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556B8-C28B-6A75-8818-D8723AD285CD}"/>
              </a:ext>
            </a:extLst>
          </p:cNvPr>
          <p:cNvSpPr txBox="1"/>
          <p:nvPr/>
        </p:nvSpPr>
        <p:spPr>
          <a:xfrm>
            <a:off x="1531018" y="1740387"/>
            <a:ext cx="29567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4F514C"/>
                </a:solidFill>
                <a:latin typeface="Blackadder ITC" panose="04020505051007020D02" pitchFamily="82" charset="0"/>
              </a:rPr>
              <a:t>Conclusion &amp; Lessons Learned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39ABFA-7849-E801-C761-52AD0A84F154}"/>
              </a:ext>
            </a:extLst>
          </p:cNvPr>
          <p:cNvSpPr/>
          <p:nvPr/>
        </p:nvSpPr>
        <p:spPr>
          <a:xfrm>
            <a:off x="6000750" y="0"/>
            <a:ext cx="6191250" cy="6858000"/>
          </a:xfrm>
          <a:prstGeom prst="rect">
            <a:avLst/>
          </a:prstGeom>
          <a:solidFill>
            <a:srgbClr val="4E5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8C83B5-F0E7-915B-C5E1-043AAAF010AE}"/>
              </a:ext>
            </a:extLst>
          </p:cNvPr>
          <p:cNvSpPr txBox="1">
            <a:spLocks/>
          </p:cNvSpPr>
          <p:nvPr/>
        </p:nvSpPr>
        <p:spPr>
          <a:xfrm>
            <a:off x="6529639" y="1324564"/>
            <a:ext cx="4652210" cy="155768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 Extra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DCDCDA"/>
                </a:solidFill>
              </a:rPr>
              <a:t>Summary of Findings: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Kruskal’s algorithm efficiently builds a Minimum Spanning Tree by greedily selecting the smallest edge without forming cycles.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The algorithm has a proven time complexity of O(</a:t>
            </a:r>
            <a:r>
              <a:rPr lang="en-US" sz="2000" dirty="0" err="1">
                <a:solidFill>
                  <a:srgbClr val="DCDCDA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) using edge sorting and efficient Union-Find operations.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It performs especially well on sparse graphs, which are common in transportation networks.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DCDCDA"/>
                </a:solidFill>
              </a:rPr>
              <a:t>Advantages for Transportation Optimization: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Ensures minimum total cost to connect all locations.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Simple to implement and easy to modify for real-world constraints (e.g., road limits, priorities).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Union-Find optimizations make it scalable for large transportation maps.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DCDCDA"/>
                </a:solidFill>
              </a:rPr>
              <a:t>Lessons Learned: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Greedy strategies can lead to globally optimal solutions when problems have the greedy-choice property.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Efficient data structures (like Union-Find) are critical for performance in graph algorithms.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Theoretical understanding directly supports practical design in transportation systems</a:t>
            </a:r>
          </a:p>
        </p:txBody>
      </p:sp>
    </p:spTree>
    <p:extLst>
      <p:ext uri="{BB962C8B-B14F-4D97-AF65-F5344CB8AC3E}">
        <p14:creationId xmlns:p14="http://schemas.microsoft.com/office/powerpoint/2010/main" val="259744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5ACE1D-57D2-544A-BFD3-E360F5F55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71E7C-53D6-B974-1006-BB83FBBD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7" t="7812" r="31484" b="7812"/>
          <a:stretch/>
        </p:blipFill>
        <p:spPr>
          <a:xfrm>
            <a:off x="0" y="0"/>
            <a:ext cx="60007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EBC442-B497-E461-8414-9A02A737C53C}"/>
              </a:ext>
            </a:extLst>
          </p:cNvPr>
          <p:cNvSpPr txBox="1"/>
          <p:nvPr/>
        </p:nvSpPr>
        <p:spPr>
          <a:xfrm>
            <a:off x="1531018" y="1740387"/>
            <a:ext cx="29567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4F514C"/>
                </a:solidFill>
                <a:latin typeface="Blackadder ITC" panose="04020505051007020D02" pitchFamily="82" charset="0"/>
              </a:rPr>
              <a:t>Conclusion &amp; Lessons Learned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FC9494-DC74-EA95-1954-52C8DF4EF82E}"/>
              </a:ext>
            </a:extLst>
          </p:cNvPr>
          <p:cNvSpPr/>
          <p:nvPr/>
        </p:nvSpPr>
        <p:spPr>
          <a:xfrm>
            <a:off x="6000750" y="0"/>
            <a:ext cx="6191250" cy="6858000"/>
          </a:xfrm>
          <a:prstGeom prst="rect">
            <a:avLst/>
          </a:prstGeom>
          <a:solidFill>
            <a:srgbClr val="4E5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9F0801-9352-1CA2-6C75-803B5DF2AAFB}"/>
              </a:ext>
            </a:extLst>
          </p:cNvPr>
          <p:cNvSpPr txBox="1">
            <a:spLocks/>
          </p:cNvSpPr>
          <p:nvPr/>
        </p:nvSpPr>
        <p:spPr>
          <a:xfrm>
            <a:off x="6529639" y="-4193918"/>
            <a:ext cx="4652210" cy="155768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 Extra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DCDCDA"/>
                </a:solidFill>
              </a:rPr>
              <a:t>Summary of Findings: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Kruskal’s algorithm efficiently builds a Minimum Spanning Tree by greedily selecting the smallest edge without forming cycles.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The algorithm has a proven time complexity of O(</a:t>
            </a:r>
            <a:r>
              <a:rPr lang="en-US" sz="2000" dirty="0" err="1">
                <a:solidFill>
                  <a:srgbClr val="DCDCDA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) using edge sorting and efficient Union-Find operations.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It performs especially well on sparse graphs, which are common in transportation networks.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DCDCDA"/>
                </a:solidFill>
              </a:rPr>
              <a:t>Advantages for Transportation Optimization: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Ensures minimum total cost to connect all locations.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Simple to implement and easy to modify for real-world constraints (e.g., road limits, priorities).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Union-Find optimizations make it scalable for large transportation maps.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DCDCDA"/>
                </a:solidFill>
              </a:rPr>
              <a:t>Lessons Learned: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Greedy strategies can lead to globally optimal solutions when problems have the greedy-choice property.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Efficient data structures (like Union-Find) are critical for performance in graph algorithms.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Theoretical understanding directly supports practical design in transportation systems</a:t>
            </a:r>
          </a:p>
        </p:txBody>
      </p:sp>
    </p:spTree>
    <p:extLst>
      <p:ext uri="{BB962C8B-B14F-4D97-AF65-F5344CB8AC3E}">
        <p14:creationId xmlns:p14="http://schemas.microsoft.com/office/powerpoint/2010/main" val="384473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57598-AEEC-2778-1319-4998EAA3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40CF0-3A33-9EDC-DE74-3DE5C5E9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7" t="7812" r="31484" b="7812"/>
          <a:stretch/>
        </p:blipFill>
        <p:spPr>
          <a:xfrm>
            <a:off x="0" y="0"/>
            <a:ext cx="60007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2CE3D-ECEA-EB24-F22D-0309D183F28B}"/>
              </a:ext>
            </a:extLst>
          </p:cNvPr>
          <p:cNvSpPr txBox="1"/>
          <p:nvPr/>
        </p:nvSpPr>
        <p:spPr>
          <a:xfrm>
            <a:off x="1531018" y="1740387"/>
            <a:ext cx="29567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4F514C"/>
                </a:solidFill>
                <a:latin typeface="Blackadder ITC" panose="04020505051007020D02" pitchFamily="82" charset="0"/>
              </a:rPr>
              <a:t>Conclusion &amp; Lessons Learned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E73137-7B1F-B68C-47E8-49E99A99EBBC}"/>
              </a:ext>
            </a:extLst>
          </p:cNvPr>
          <p:cNvSpPr/>
          <p:nvPr/>
        </p:nvSpPr>
        <p:spPr>
          <a:xfrm>
            <a:off x="6000750" y="0"/>
            <a:ext cx="6191250" cy="6858000"/>
          </a:xfrm>
          <a:prstGeom prst="rect">
            <a:avLst/>
          </a:prstGeom>
          <a:solidFill>
            <a:srgbClr val="4E5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B2AB12-9ACF-4E3B-2CE3-3B412C965338}"/>
              </a:ext>
            </a:extLst>
          </p:cNvPr>
          <p:cNvSpPr txBox="1">
            <a:spLocks/>
          </p:cNvSpPr>
          <p:nvPr/>
        </p:nvSpPr>
        <p:spPr>
          <a:xfrm>
            <a:off x="6529639" y="-10209703"/>
            <a:ext cx="4652210" cy="155768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 ExtraBo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DCDCDA"/>
                </a:solidFill>
              </a:rPr>
              <a:t>Summary of Findings: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Kruskal’s algorithm efficiently builds a Minimum Spanning Tree by greedily selecting the smallest edge without forming cycles.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The algorithm has a proven time complexity of O(</a:t>
            </a:r>
            <a:r>
              <a:rPr lang="en-US" sz="2000" dirty="0" err="1">
                <a:solidFill>
                  <a:srgbClr val="DCDCDA"/>
                </a:solidFill>
                <a:latin typeface="Raleway" pitchFamily="2" charset="0"/>
              </a:rPr>
              <a:t>ElogE</a:t>
            </a: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) using edge sorting and efficient Union-Find operations.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It performs especially well on sparse graphs, which are common in transportation networks.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DCDCDA"/>
                </a:solidFill>
              </a:rPr>
              <a:t>Advantages for Transportation Optimization: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Ensures minimum total cost to connect all locations.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Simple to implement and easy to modify for real-world constraints (e.g., road limits, priorities).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Union-Find optimizations make it scalable for large transportation maps.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DCDCDA"/>
              </a:solidFill>
              <a:latin typeface="Raleway" pitchFamily="2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DCDCDA"/>
                </a:solidFill>
              </a:rPr>
              <a:t>Lessons Learned: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Greedy strategies can lead to globally optimal solutions when problems have the greedy-choice property.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Efficient data structures (like Union-Find) are critical for performance in graph algorithms.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DCDCDA"/>
                </a:solidFill>
                <a:latin typeface="Raleway" pitchFamily="2" charset="0"/>
              </a:rPr>
              <a:t>Theoretical understanding directly supports practical design in transportation systems</a:t>
            </a:r>
          </a:p>
        </p:txBody>
      </p:sp>
    </p:spTree>
    <p:extLst>
      <p:ext uri="{BB962C8B-B14F-4D97-AF65-F5344CB8AC3E}">
        <p14:creationId xmlns:p14="http://schemas.microsoft.com/office/powerpoint/2010/main" val="117168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C131-1F99-ACC9-38FE-A0E7A71F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9248-D6F8-FB81-4727-4F8B25C3B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2392779"/>
            <a:ext cx="4800599" cy="1263867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600" b="1" dirty="0"/>
              <a:t>Summary of Findings: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Kruskal’s algorithm efficiently builds a Minimum Spanning Tree by greedily selecting the smallest edge without forming cycles.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The algorithm has a proven time complexity of O(</a:t>
            </a:r>
            <a:r>
              <a:rPr lang="en-US" sz="2000" dirty="0" err="1">
                <a:latin typeface="Raleway" pitchFamily="2" charset="0"/>
              </a:rPr>
              <a:t>ElogE</a:t>
            </a:r>
            <a:r>
              <a:rPr lang="en-US" sz="2000" dirty="0">
                <a:latin typeface="Raleway" pitchFamily="2" charset="0"/>
              </a:rPr>
              <a:t>) using edge sorting and efficient Union-Find operations.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It performs especially well on sparse graphs, which are common in transportation networks.</a:t>
            </a: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>
              <a:buNone/>
            </a:pPr>
            <a:r>
              <a:rPr lang="en-US" sz="2200" b="1" dirty="0"/>
              <a:t>Advantages for Transportation Optimization: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Ensures minimum total cost to connect all locations.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Simple to implement and easy to modify for real-world constraints (e.g., road limits, priorities).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Union-Find optimizations make it scalable for large transportation maps.</a:t>
            </a: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 marL="0" indent="0">
              <a:buNone/>
            </a:pPr>
            <a:endParaRPr lang="en-US" sz="2000" dirty="0">
              <a:latin typeface="Raleway" pitchFamily="2" charset="0"/>
            </a:endParaRPr>
          </a:p>
          <a:p>
            <a:pPr>
              <a:buNone/>
            </a:pPr>
            <a:r>
              <a:rPr lang="en-US" sz="2200" b="1" dirty="0"/>
              <a:t>Lessons Learned: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Greedy strategies can lead to globally optimal solutions when problems have the greedy-choice property.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Efficient data structures (like Union-Find) are critical for performance in graph algorithms.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Theoretical understanding directly supports practical design in transportation systems</a:t>
            </a:r>
          </a:p>
        </p:txBody>
      </p:sp>
    </p:spTree>
    <p:extLst>
      <p:ext uri="{BB962C8B-B14F-4D97-AF65-F5344CB8AC3E}">
        <p14:creationId xmlns:p14="http://schemas.microsoft.com/office/powerpoint/2010/main" val="2323712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C4DA-A9DA-5678-DC0E-EB39233A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050" y="523385"/>
            <a:ext cx="6537450" cy="581515"/>
          </a:xfrm>
        </p:spPr>
        <p:txBody>
          <a:bodyPr>
            <a:normAutofit/>
          </a:bodyPr>
          <a:lstStyle/>
          <a:p>
            <a:r>
              <a:rPr lang="en-GB" sz="3000" dirty="0"/>
              <a:t>Introduction</a:t>
            </a:r>
            <a:endParaRPr lang="en-GB" sz="3200" b="0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77F0D4E-0439-B0AD-DE12-BC0170A56D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312333"/>
              </p:ext>
            </p:extLst>
          </p:nvPr>
        </p:nvGraphicFramePr>
        <p:xfrm>
          <a:off x="625141" y="1611957"/>
          <a:ext cx="10932545" cy="440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3329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9871-364B-6383-E8C1-CC837930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>
                <a:ea typeface="+mj-lt"/>
                <a:cs typeface="+mj-lt"/>
              </a:rPr>
              <a:t>Kruskal’s Algorithm Overview:</a:t>
            </a:r>
            <a:endParaRPr lang="en-US" sz="3000"/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F0DCC-06A9-F270-6883-DCECDD58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220232"/>
            <a:ext cx="10653579" cy="50891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500" dirty="0">
                <a:ea typeface="+mn-lt"/>
                <a:cs typeface="+mn-lt"/>
              </a:rPr>
              <a:t>Algorithm Steps:</a:t>
            </a:r>
            <a:endParaRPr lang="en-GB" sz="2500" dirty="0"/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 1 - Sort Edges: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Sort all edges of the graph in ascending order based on their weights.</a:t>
            </a:r>
            <a:endParaRPr lang="en-GB" dirty="0"/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 2 - Initialize MST: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Start with an empty MST set 𝑇.</a:t>
            </a:r>
            <a:endParaRPr lang="en-GB" dirty="0"/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 3 - Edge Selection: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Iterate through the sorted edges, adding each edge to 𝑇 if it does not form a cycle.</a:t>
            </a:r>
            <a:endParaRPr lang="en-GB" dirty="0"/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 4 - Cycle Checking (Union-Find):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Use a Disjoint-Set (Union-Find) data structure to efficiently detect and avoid cycles.</a:t>
            </a:r>
          </a:p>
          <a:p>
            <a:pPr marL="2286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6054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C9E5-3164-47BA-8EC7-5F21CE69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28600" lvl="1">
              <a:lnSpc>
                <a:spcPct val="120000"/>
              </a:lnSpc>
              <a:spcBef>
                <a:spcPts val="500"/>
              </a:spcBef>
            </a:pPr>
            <a:r>
              <a:rPr lang="en-GB" sz="3000" b="1" dirty="0">
                <a:solidFill>
                  <a:schemeClr val="tx1"/>
                </a:solidFill>
              </a:rPr>
              <a:t>Pseudocode  </a:t>
            </a:r>
            <a:r>
              <a:rPr lang="en-GB" sz="3000" dirty="0">
                <a:solidFill>
                  <a:schemeClr val="tx1"/>
                </a:solidFill>
              </a:rPr>
              <a:t>            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32FCF-5747-AB31-CCC4-73ECB7B96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71359"/>
            <a:ext cx="7970014" cy="4638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 indent="0">
              <a:buNone/>
            </a:pPr>
            <a:r>
              <a:rPr lang="en-GB" dirty="0"/>
              <a:t>KRUSKAL(G):</a:t>
            </a:r>
          </a:p>
          <a:p>
            <a:pPr marL="228600" lvl="1" indent="0">
              <a:buNone/>
            </a:pPr>
            <a:r>
              <a:rPr lang="en-GB" dirty="0"/>
              <a:t>    MST = empty set</a:t>
            </a:r>
          </a:p>
          <a:p>
            <a:pPr marL="228600" lvl="1" indent="0">
              <a:buNone/>
            </a:pPr>
            <a:r>
              <a:rPr lang="en-GB" dirty="0"/>
              <a:t>    sort edges of G by ascending weight</a:t>
            </a:r>
          </a:p>
          <a:p>
            <a:pPr marL="228600" lvl="1" indent="0">
              <a:buNone/>
            </a:pPr>
            <a:r>
              <a:rPr lang="en-GB" dirty="0"/>
              <a:t>    for each edge (u, v) in sorted edges:</a:t>
            </a:r>
          </a:p>
          <a:p>
            <a:pPr marL="228600" lvl="1" indent="0">
              <a:buNone/>
            </a:pPr>
            <a:r>
              <a:rPr lang="en-GB" dirty="0"/>
              <a:t>        if find(u) ≠ find(v):</a:t>
            </a:r>
          </a:p>
          <a:p>
            <a:pPr marL="228600" lvl="1" indent="0">
              <a:buNone/>
            </a:pPr>
            <a:r>
              <a:rPr lang="en-GB" dirty="0"/>
              <a:t>            MST = MST ∪ {(u, v)}</a:t>
            </a:r>
          </a:p>
          <a:p>
            <a:pPr marL="228600" lvl="1" indent="0">
              <a:buNone/>
            </a:pPr>
            <a:r>
              <a:rPr lang="en-GB" dirty="0"/>
              <a:t>            union(u, v)            </a:t>
            </a:r>
          </a:p>
          <a:p>
            <a:pPr marL="228600" lvl="1" indent="0">
              <a:buNone/>
            </a:pPr>
            <a:r>
              <a:rPr lang="en-GB" dirty="0"/>
              <a:t>    return MST</a:t>
            </a:r>
          </a:p>
        </p:txBody>
      </p:sp>
    </p:spTree>
    <p:extLst>
      <p:ext uri="{BB962C8B-B14F-4D97-AF65-F5344CB8AC3E}">
        <p14:creationId xmlns:p14="http://schemas.microsoft.com/office/powerpoint/2010/main" val="40855795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3036-168F-78C9-1B75-72E78DE9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039" y="106901"/>
            <a:ext cx="8522187" cy="624259"/>
          </a:xfrm>
        </p:spPr>
        <p:txBody>
          <a:bodyPr>
            <a:noAutofit/>
          </a:bodyPr>
          <a:lstStyle/>
          <a:p>
            <a:pPr algn="ctr"/>
            <a:r>
              <a:rPr lang="en-GB" sz="4800" dirty="0">
                <a:ea typeface="+mj-lt"/>
                <a:cs typeface="+mj-lt"/>
              </a:rPr>
              <a:t>Mathematical Foundations: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EA574-F95E-BF85-0AEC-8AB0A537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08" y="920403"/>
            <a:ext cx="11746883" cy="555460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2500" b="1" dirty="0">
                <a:ea typeface="+mn-lt"/>
                <a:cs typeface="+mn-lt"/>
              </a:rPr>
              <a:t>Graph (G):</a:t>
            </a:r>
            <a:endParaRPr lang="en-GB" sz="2500" b="1" dirty="0"/>
          </a:p>
          <a:p>
            <a:pPr marL="0" indent="0">
              <a:buNone/>
            </a:pPr>
            <a:r>
              <a:rPr lang="en-GB" sz="1800" dirty="0">
                <a:ea typeface="+mn-lt"/>
                <a:cs typeface="+mn-lt"/>
              </a:rPr>
              <a:t>  Composed of vertices (V) and edges (E), denoted as G = (V, E).</a:t>
            </a:r>
            <a:endParaRPr lang="en-GB" sz="1800" dirty="0"/>
          </a:p>
          <a:p>
            <a:pPr marL="0" indent="0">
              <a:buNone/>
            </a:pPr>
            <a:r>
              <a:rPr lang="en-GB" sz="1800" dirty="0">
                <a:ea typeface="+mn-lt"/>
                <a:cs typeface="+mn-lt"/>
              </a:rPr>
              <a:t>  Weighted Graph: Each edge e </a:t>
            </a:r>
            <a:r>
              <a:rPr lang="en-GB" sz="1900" dirty="0">
                <a:ea typeface="+mn-lt"/>
                <a:cs typeface="+mn-lt"/>
              </a:rPr>
              <a:t>∈</a:t>
            </a:r>
            <a:r>
              <a:rPr lang="en-GB" sz="1800" dirty="0">
                <a:ea typeface="+mn-lt"/>
                <a:cs typeface="+mn-lt"/>
              </a:rPr>
              <a:t>  E has a numerical weight representing cost, distance, or other measures</a:t>
            </a:r>
            <a:endParaRPr lang="en-GB" sz="1800" dirty="0"/>
          </a:p>
          <a:p>
            <a:pPr marL="0" indent="0">
              <a:buNone/>
            </a:pPr>
            <a:r>
              <a:rPr lang="en-GB" sz="2500" b="1" dirty="0">
                <a:ea typeface="+mn-lt"/>
                <a:cs typeface="+mn-lt"/>
              </a:rPr>
              <a:t>Connected Graph:</a:t>
            </a:r>
            <a:endParaRPr lang="en-GB" sz="2500" b="1" dirty="0"/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  A graph where there's a path between every pair of vertices.</a:t>
            </a:r>
            <a:endParaRPr lang="en-GB" sz="25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500" b="1" dirty="0">
                <a:ea typeface="+mn-lt"/>
                <a:cs typeface="+mn-lt"/>
              </a:rPr>
              <a:t>Undirected Graph:</a:t>
            </a:r>
            <a:endParaRPr lang="en-GB" sz="2500" b="1" dirty="0"/>
          </a:p>
          <a:p>
            <a:pPr marL="0" indent="0">
              <a:buNone/>
            </a:pPr>
            <a:r>
              <a:rPr lang="en-GB" sz="1800" dirty="0">
                <a:ea typeface="+mn-lt"/>
                <a:cs typeface="+mn-lt"/>
              </a:rPr>
              <a:t>  Edges have no direction (connections go both ways).</a:t>
            </a:r>
            <a:endParaRPr lang="en-GB" sz="1800" dirty="0"/>
          </a:p>
          <a:p>
            <a:pPr marL="0" indent="0">
              <a:buNone/>
            </a:pPr>
            <a:r>
              <a:rPr lang="en-GB" sz="2500" b="1" dirty="0">
                <a:ea typeface="+mn-lt"/>
                <a:cs typeface="+mn-lt"/>
              </a:rPr>
              <a:t>Minimum Spanning Tree (MST):</a:t>
            </a:r>
            <a:endParaRPr lang="en-GB" sz="2500" b="1" dirty="0"/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  A spanning tree of a weighted, undirected, connected graph that:</a:t>
            </a:r>
          </a:p>
          <a:p>
            <a:pPr marL="0" indent="0">
              <a:buNone/>
            </a:pPr>
            <a:r>
              <a:rPr lang="en-GB" sz="1800" dirty="0">
                <a:ea typeface="+mn-lt"/>
                <a:cs typeface="+mn-lt"/>
              </a:rPr>
              <a:t>   Connects all vertices.</a:t>
            </a:r>
          </a:p>
          <a:p>
            <a:pPr marL="0" indent="0">
              <a:buNone/>
            </a:pPr>
            <a:r>
              <a:rPr lang="en-GB" sz="1800" dirty="0">
                <a:ea typeface="+mn-lt"/>
                <a:cs typeface="+mn-lt"/>
              </a:rPr>
              <a:t> Has no cycles.</a:t>
            </a:r>
          </a:p>
          <a:p>
            <a:pPr marL="0" indent="0">
              <a:buNone/>
            </a:pPr>
            <a:r>
              <a:rPr lang="en-GB" sz="1800" dirty="0">
                <a:ea typeface="+mn-lt"/>
                <a:cs typeface="+mn-lt"/>
              </a:rPr>
              <a:t> Has the minimal possible total weight among all possible spanning trees.</a:t>
            </a:r>
            <a:endParaRPr lang="en-GB" sz="1800" dirty="0"/>
          </a:p>
          <a:p>
            <a:pPr>
              <a:buNone/>
            </a:pPr>
            <a:r>
              <a:rPr lang="en-GB" sz="1800" dirty="0">
                <a:ea typeface="+mn-lt"/>
                <a:cs typeface="+mn-lt"/>
              </a:rPr>
              <a:t>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573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F11D-24F0-2C02-FF26-B6C56F05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>
                <a:ea typeface="+mj-lt"/>
                <a:cs typeface="+mj-lt"/>
              </a:rPr>
              <a:t>Complexity Analysis:</a:t>
            </a:r>
            <a:endParaRPr lang="en-US" sz="3000" dirty="0"/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13678-7951-2DA3-3B0A-4561FF644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114769"/>
            <a:ext cx="5483352" cy="3251492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GB" sz="1800" b="1" dirty="0">
                <a:ea typeface="+mn-lt"/>
                <a:cs typeface="+mn-lt"/>
              </a:rPr>
              <a:t>Time Complexity:</a:t>
            </a:r>
          </a:p>
          <a:p>
            <a:pPr>
              <a:buNone/>
            </a:pPr>
            <a:r>
              <a:rPr lang="en-GB" sz="1800" dirty="0">
                <a:ea typeface="+mn-lt"/>
                <a:cs typeface="+mn-lt"/>
              </a:rPr>
              <a:t>Step 1 – Sorting Edges:</a:t>
            </a:r>
            <a:endParaRPr lang="en-US" sz="1800" dirty="0">
              <a:ea typeface="+mn-lt"/>
              <a:cs typeface="+mn-lt"/>
            </a:endParaRPr>
          </a:p>
          <a:p>
            <a:pPr>
              <a:buNone/>
            </a:pPr>
            <a:r>
              <a:rPr lang="en-GB" sz="1800" dirty="0">
                <a:ea typeface="+mn-lt"/>
                <a:cs typeface="+mn-lt"/>
              </a:rPr>
              <a:t> Sort 𝐸 edges by weight</a:t>
            </a:r>
          </a:p>
          <a:p>
            <a:pPr>
              <a:buNone/>
            </a:pPr>
            <a:r>
              <a:rPr lang="en-GB" sz="1800" dirty="0">
                <a:ea typeface="+mn-lt"/>
                <a:cs typeface="+mn-lt"/>
              </a:rPr>
              <a:t> Time: O(E log E)</a:t>
            </a:r>
            <a:endParaRPr lang="en-GB" sz="1800" dirty="0"/>
          </a:p>
          <a:p>
            <a:pPr>
              <a:buNone/>
            </a:pPr>
            <a:r>
              <a:rPr lang="en-GB" sz="1800" dirty="0">
                <a:ea typeface="+mn-lt"/>
                <a:cs typeface="+mn-lt"/>
              </a:rPr>
              <a:t>Step 2 – Union-Find Operations:</a:t>
            </a:r>
            <a:endParaRPr lang="en-GB" sz="1800" dirty="0"/>
          </a:p>
          <a:p>
            <a:pPr>
              <a:buNone/>
            </a:pPr>
            <a:r>
              <a:rPr lang="en-GB" sz="1800" dirty="0">
                <a:ea typeface="+mn-lt"/>
                <a:cs typeface="+mn-lt"/>
              </a:rPr>
              <a:t>Each edge involves up to:</a:t>
            </a:r>
            <a:endParaRPr lang="en-GB" sz="1800" dirty="0"/>
          </a:p>
          <a:p>
            <a:pPr>
              <a:buNone/>
            </a:pPr>
            <a:r>
              <a:rPr lang="en-GB" sz="1800" dirty="0">
                <a:ea typeface="+mn-lt"/>
                <a:cs typeface="+mn-lt"/>
              </a:rPr>
              <a:t> 2 Find operations</a:t>
            </a:r>
            <a:endParaRPr lang="en-GB" sz="1800" dirty="0"/>
          </a:p>
          <a:p>
            <a:pPr>
              <a:buNone/>
            </a:pPr>
            <a:r>
              <a:rPr lang="en-GB" sz="1800" dirty="0">
                <a:ea typeface="+mn-lt"/>
                <a:cs typeface="+mn-lt"/>
              </a:rPr>
              <a:t> 1 Union operation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8588F-A9C9-DCAA-B4A8-D7A736E17065}"/>
              </a:ext>
            </a:extLst>
          </p:cNvPr>
          <p:cNvSpPr txBox="1"/>
          <p:nvPr/>
        </p:nvSpPr>
        <p:spPr>
          <a:xfrm>
            <a:off x="6309360" y="1027906"/>
            <a:ext cx="6096000" cy="1782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GB" sz="1800" b="1" dirty="0">
                <a:latin typeface="Raleway ExtraBold" pitchFamily="2" charset="0"/>
              </a:rPr>
              <a:t>Space Complexity:</a:t>
            </a:r>
            <a:endParaRPr lang="en-GB" sz="1800" dirty="0">
              <a:latin typeface="Raleway ExtraBold" pitchFamily="2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sz="1800" dirty="0"/>
              <a:t>Store edges: 𝑂(𝐸)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sz="1800" dirty="0"/>
              <a:t>Disjoint Set (parent, rank arrays):𝑂(𝑉)</a:t>
            </a:r>
            <a:endParaRPr lang="en-US" sz="1800" dirty="0"/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GB" sz="1800" dirty="0"/>
              <a:t>Total Space:</a:t>
            </a:r>
            <a:r>
              <a:rPr lang="en-US" sz="1800" dirty="0"/>
              <a:t> </a:t>
            </a:r>
            <a:r>
              <a:rPr lang="en-GB" sz="1800" dirty="0"/>
              <a:t>𝑂(𝑉+𝐸)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1F6C1-FDB6-6230-CF38-68A087914BE3}"/>
              </a:ext>
            </a:extLst>
          </p:cNvPr>
          <p:cNvSpPr txBox="1"/>
          <p:nvPr/>
        </p:nvSpPr>
        <p:spPr>
          <a:xfrm>
            <a:off x="612648" y="4646521"/>
            <a:ext cx="6202680" cy="109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Amortized cost per operation: 𝑂(𝛼(𝑉))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Total for all edges: 𝑂(𝐸⋅𝛼(𝑉))≈𝑂(𝐸)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ExtraBold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Calibri" panose="020F0502020204030204"/>
                <a:cs typeface="Calibri" panose="020F0502020204030204"/>
              </a:rPr>
              <a:t>Overall Time Complexity: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ExtraBold" pitchFamily="2" charset="0"/>
                <a:ea typeface="+mn-ea"/>
                <a:cs typeface="+mn-cs"/>
              </a:rPr>
              <a:t>  𝑂(𝐸log𝐸)</a:t>
            </a:r>
          </a:p>
        </p:txBody>
      </p:sp>
    </p:spTree>
    <p:extLst>
      <p:ext uri="{BB962C8B-B14F-4D97-AF65-F5344CB8AC3E}">
        <p14:creationId xmlns:p14="http://schemas.microsoft.com/office/powerpoint/2010/main" val="3100393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AEFC-2101-CD7E-CBB7-C99F2DF1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Rigorous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9EAA-3612-615F-2363-52F71BBD8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872" y="1259104"/>
            <a:ext cx="10653579" cy="551317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US" b="1" dirty="0"/>
              <a:t>Sorting Complexity Proof: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Any comparison-based sort takes at least: </a:t>
            </a:r>
            <a:r>
              <a:rPr lang="el-GR" dirty="0"/>
              <a:t>Ω(</a:t>
            </a:r>
            <a:r>
              <a:rPr lang="en-US" dirty="0"/>
              <a:t>Elog 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 Kruskal’s sorting step </a:t>
            </a:r>
            <a:r>
              <a:rPr lang="en-US" dirty="0" err="1"/>
              <a:t>is:O</a:t>
            </a:r>
            <a:r>
              <a:rPr lang="en-US" dirty="0"/>
              <a:t>(Elog 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is a proven lower bound from sorting theory.</a:t>
            </a:r>
          </a:p>
          <a:p>
            <a:pPr>
              <a:buNone/>
            </a:pPr>
            <a:r>
              <a:rPr lang="en-US" b="1" dirty="0"/>
              <a:t>Union-Find Complexity Proof:</a:t>
            </a:r>
          </a:p>
          <a:p>
            <a:pPr>
              <a:buNone/>
            </a:pPr>
            <a:r>
              <a:rPr lang="en-US" dirty="0"/>
              <a:t>With optimizations: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Union by Rank keeps trees shallow: O(log 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Path Compression flattens trees during Find</a:t>
            </a:r>
          </a:p>
          <a:p>
            <a:pPr>
              <a:buNone/>
            </a:pPr>
            <a:r>
              <a:rPr lang="en-US" b="1" dirty="0"/>
              <a:t>Tarjan’s Theorem: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m Union-Find operations on n elements:</a:t>
            </a:r>
          </a:p>
          <a:p>
            <a:pPr marL="0" indent="0">
              <a:buNone/>
            </a:pPr>
            <a:r>
              <a:rPr lang="en-US" dirty="0"/>
              <a:t>		O(m⋅</a:t>
            </a:r>
            <a:r>
              <a:rPr lang="el-GR" dirty="0"/>
              <a:t>α(</a:t>
            </a:r>
            <a:r>
              <a:rPr lang="en-US" dirty="0"/>
              <a:t>n))			(inverse Ackermann function)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Kruskal’s case:</a:t>
            </a:r>
          </a:p>
          <a:p>
            <a:pPr marL="0" indent="0">
              <a:buNone/>
            </a:pPr>
            <a:r>
              <a:rPr lang="en-US" dirty="0"/>
              <a:t>		m=O(E),  n=V⇒O(E⋅</a:t>
            </a:r>
            <a:r>
              <a:rPr lang="el-GR" dirty="0"/>
              <a:t>α(</a:t>
            </a:r>
            <a:r>
              <a:rPr lang="en-US" dirty="0"/>
              <a:t>V))</a:t>
            </a:r>
          </a:p>
          <a:p>
            <a:pPr>
              <a:buNone/>
            </a:pPr>
            <a:r>
              <a:rPr lang="en-US" b="1" dirty="0"/>
              <a:t>Conclusion: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Sorting step dominates</a:t>
            </a:r>
            <a:r>
              <a:rPr lang="en-US" dirty="0"/>
              <a:t> asymptotically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Hence, total time complexity:		O(</a:t>
            </a:r>
            <a:r>
              <a:rPr lang="en-US" dirty="0" err="1"/>
              <a:t>Elog⁡E</a:t>
            </a:r>
            <a:r>
              <a:rPr lang="en-US" dirty="0"/>
              <a:t>)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0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67A417-CA98-E3AA-81E1-7020B6E2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09C46-E313-6124-8B50-39E06021EE7F}"/>
              </a:ext>
            </a:extLst>
          </p:cNvPr>
          <p:cNvSpPr txBox="1"/>
          <p:nvPr/>
        </p:nvSpPr>
        <p:spPr>
          <a:xfrm>
            <a:off x="4581733" y="2684702"/>
            <a:ext cx="30475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GB" sz="3600" b="1" dirty="0">
                <a:solidFill>
                  <a:schemeClr val="accent1"/>
                </a:solidFill>
                <a:latin typeface="Raleway" pitchFamily="2" charset="0"/>
              </a:rPr>
              <a:t>General Applications:</a:t>
            </a:r>
            <a:endParaRPr lang="en-US" sz="3600" dirty="0">
              <a:solidFill>
                <a:schemeClr val="accent1"/>
              </a:solidFill>
              <a:latin typeface="Raleway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C8C258-EB2C-C841-5188-9C115A070C2F}"/>
              </a:ext>
            </a:extLst>
          </p:cNvPr>
          <p:cNvGrpSpPr/>
          <p:nvPr/>
        </p:nvGrpSpPr>
        <p:grpSpPr>
          <a:xfrm>
            <a:off x="8142002" y="8067675"/>
            <a:ext cx="4049998" cy="6858000"/>
            <a:chOff x="8142002" y="9525"/>
            <a:chExt cx="4049998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24E5A4-67D5-C8D4-17FA-4E0F203F17BF}"/>
                </a:ext>
              </a:extLst>
            </p:cNvPr>
            <p:cNvSpPr/>
            <p:nvPr/>
          </p:nvSpPr>
          <p:spPr>
            <a:xfrm>
              <a:off x="8142002" y="9525"/>
              <a:ext cx="4049998" cy="6858000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BB290D-D85F-CA29-69D4-BDB96C8744D9}"/>
                </a:ext>
              </a:extLst>
            </p:cNvPr>
            <p:cNvGrpSpPr/>
            <p:nvPr/>
          </p:nvGrpSpPr>
          <p:grpSpPr>
            <a:xfrm>
              <a:off x="8235922" y="4371889"/>
              <a:ext cx="3893344" cy="2119492"/>
              <a:chOff x="8235922" y="4371889"/>
              <a:chExt cx="3893344" cy="211949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7D7AAF-BF5C-5BF2-ED50-E8A1972E8B55}"/>
                  </a:ext>
                </a:extLst>
              </p:cNvPr>
              <p:cNvSpPr txBox="1"/>
              <p:nvPr/>
            </p:nvSpPr>
            <p:spPr>
              <a:xfrm>
                <a:off x="8235922" y="5291052"/>
                <a:ext cx="38933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Cluster Analysis: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Grouping closely related data points in data science and AI applications.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21" name="Graphic 20" descr="Network with solid fill">
                <a:extLst>
                  <a:ext uri="{FF2B5EF4-FFF2-40B4-BE49-F238E27FC236}">
                    <a16:creationId xmlns:a16="http://schemas.microsoft.com/office/drawing/2014/main" id="{902FC21B-90B1-6A40-3EA5-706E04EAE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09801" y="437188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6B540D-F909-4D8B-7CE5-5CFC385F1642}"/>
              </a:ext>
            </a:extLst>
          </p:cNvPr>
          <p:cNvGrpSpPr/>
          <p:nvPr/>
        </p:nvGrpSpPr>
        <p:grpSpPr>
          <a:xfrm>
            <a:off x="3952024" y="8067675"/>
            <a:ext cx="4230799" cy="6845681"/>
            <a:chOff x="3952024" y="9525"/>
            <a:chExt cx="4230799" cy="684568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785DAB-7495-BDB3-53A8-D6889691CC53}"/>
                </a:ext>
              </a:extLst>
            </p:cNvPr>
            <p:cNvSpPr/>
            <p:nvPr/>
          </p:nvSpPr>
          <p:spPr>
            <a:xfrm>
              <a:off x="4019550" y="9525"/>
              <a:ext cx="4162425" cy="6845681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AED70EC-84BD-349B-330E-C3E101B9FC88}"/>
                </a:ext>
              </a:extLst>
            </p:cNvPr>
            <p:cNvGrpSpPr/>
            <p:nvPr/>
          </p:nvGrpSpPr>
          <p:grpSpPr>
            <a:xfrm>
              <a:off x="3952024" y="4693333"/>
              <a:ext cx="4230799" cy="1659549"/>
              <a:chOff x="3952024" y="4693333"/>
              <a:chExt cx="4230799" cy="165954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FC524C-9BDA-25E6-3AAD-E674627FBFE8}"/>
                  </a:ext>
                </a:extLst>
              </p:cNvPr>
              <p:cNvSpPr txBox="1"/>
              <p:nvPr/>
            </p:nvSpPr>
            <p:spPr>
              <a:xfrm>
                <a:off x="3952024" y="5429552"/>
                <a:ext cx="423079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Communication Networks: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Optimal network cabling and wireless connectivity.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26" name="Graphic 25" descr="Receiver with solid fill">
                <a:extLst>
                  <a:ext uri="{FF2B5EF4-FFF2-40B4-BE49-F238E27FC236}">
                    <a16:creationId xmlns:a16="http://schemas.microsoft.com/office/drawing/2014/main" id="{9462BF14-A31A-E8C4-3573-7837B20F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34050" y="4693333"/>
                <a:ext cx="723900" cy="723900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12189CD-0F80-9140-1F0A-F40039B563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r="5205"/>
          <a:stretch/>
        </p:blipFill>
        <p:spPr>
          <a:xfrm>
            <a:off x="4029075" y="8515349"/>
            <a:ext cx="4152900" cy="68456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13C1F08-99C4-A331-5AA0-DE9C885FA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r="8318"/>
          <a:stretch/>
        </p:blipFill>
        <p:spPr>
          <a:xfrm>
            <a:off x="12138" y="-12319"/>
            <a:ext cx="4016937" cy="68703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B7B987-B4B7-5A16-9B5C-43E6863608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8527669"/>
            <a:ext cx="4022163" cy="60646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94A22FE-449B-A321-2CC3-F6C665928738}"/>
              </a:ext>
            </a:extLst>
          </p:cNvPr>
          <p:cNvGrpSpPr/>
          <p:nvPr/>
        </p:nvGrpSpPr>
        <p:grpSpPr>
          <a:xfrm>
            <a:off x="-117524" y="4390"/>
            <a:ext cx="4146599" cy="6858000"/>
            <a:chOff x="-115148" y="9525"/>
            <a:chExt cx="4132085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4DB15C-71B6-AF7C-A503-BD0F5C104CEE}"/>
                </a:ext>
              </a:extLst>
            </p:cNvPr>
            <p:cNvSpPr/>
            <p:nvPr/>
          </p:nvSpPr>
          <p:spPr>
            <a:xfrm>
              <a:off x="9524" y="9525"/>
              <a:ext cx="4007413" cy="6858000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A8A2C9-83E3-DF67-349D-C7494B2C4D49}"/>
                </a:ext>
              </a:extLst>
            </p:cNvPr>
            <p:cNvGrpSpPr/>
            <p:nvPr/>
          </p:nvGrpSpPr>
          <p:grpSpPr>
            <a:xfrm>
              <a:off x="-115148" y="4512359"/>
              <a:ext cx="4019550" cy="1840523"/>
              <a:chOff x="-115148" y="4512359"/>
              <a:chExt cx="4019550" cy="184052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2A1F05-3878-F37F-0682-D26808D26E0B}"/>
                  </a:ext>
                </a:extLst>
              </p:cNvPr>
              <p:cNvSpPr txBox="1"/>
              <p:nvPr/>
            </p:nvSpPr>
            <p:spPr>
              <a:xfrm>
                <a:off x="-115148" y="5429552"/>
                <a:ext cx="40195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Transportation Networks: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Efficient road, rail, or cable network design.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15" name="Graphic 14" descr="Airplane with solid fill">
                <a:extLst>
                  <a:ext uri="{FF2B5EF4-FFF2-40B4-BE49-F238E27FC236}">
                    <a16:creationId xmlns:a16="http://schemas.microsoft.com/office/drawing/2014/main" id="{142B280F-0FB0-FDED-AD84-A3B7AA150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547813" y="4512359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73139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F378D-50F3-F743-A11E-256EE33CC595}"/>
              </a:ext>
            </a:extLst>
          </p:cNvPr>
          <p:cNvSpPr txBox="1"/>
          <p:nvPr/>
        </p:nvSpPr>
        <p:spPr>
          <a:xfrm>
            <a:off x="1115171" y="276509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Implementation and Modifications of Kruskal’s Algorithm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294AC8A-97AB-3E3F-EA6C-74A9042BD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1150971"/>
            <a:ext cx="1254379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Algorithm Used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Kruskal’s Minimum Spanning Tree (MST) via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networkx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Nodes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Combined data from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neighborhoods.csv and facilities.csv.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Graph Edges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: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From existing_roads.csv and potential_roads.csv.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                                   Weighted by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distance_km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10C88-8574-B316-E8A1-A74B8007E494}"/>
              </a:ext>
            </a:extLst>
          </p:cNvPr>
          <p:cNvSpPr txBox="1"/>
          <p:nvPr/>
        </p:nvSpPr>
        <p:spPr>
          <a:xfrm>
            <a:off x="946150" y="244268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Raleway" pitchFamily="2" charset="0"/>
              </a:rPr>
              <a:t>Modifications</a:t>
            </a:r>
            <a:r>
              <a:rPr lang="en-US" dirty="0">
                <a:latin typeface="Raleway" pitchFamily="2" charset="0"/>
              </a:rPr>
              <a:t>:</a:t>
            </a:r>
          </a:p>
          <a:p>
            <a:r>
              <a:rPr lang="en-US" dirty="0">
                <a:latin typeface="Raleway" pitchFamily="2" charset="0"/>
              </a:rPr>
              <a:t>Custom weight selector (distance / condition / cost).</a:t>
            </a:r>
          </a:p>
          <a:p>
            <a:r>
              <a:rPr lang="en-US" dirty="0">
                <a:latin typeface="Raleway" pitchFamily="2" charset="0"/>
              </a:rPr>
              <a:t>Node positions tied to real </a:t>
            </a:r>
            <a:r>
              <a:rPr lang="en-US" b="1" dirty="0">
                <a:latin typeface="Raleway" pitchFamily="2" charset="0"/>
              </a:rPr>
              <a:t>latitude/longitude</a:t>
            </a:r>
            <a:r>
              <a:rPr lang="en-US" dirty="0">
                <a:latin typeface="Raleway" pitchFamily="2" charset="0"/>
              </a:rPr>
              <a:t>.</a:t>
            </a:r>
          </a:p>
          <a:p>
            <a:r>
              <a:rPr lang="en-US" dirty="0">
                <a:latin typeface="Raleway" pitchFamily="2" charset="0"/>
              </a:rPr>
              <a:t>MST edges =  green, Other roads =  gray.</a:t>
            </a:r>
          </a:p>
          <a:p>
            <a:r>
              <a:rPr lang="en-US" dirty="0">
                <a:latin typeface="Raleway" pitchFamily="2" charset="0"/>
              </a:rPr>
              <a:t>Disconnected nodes placed at (0,0) with a warning.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8DE41-F775-F03F-E436-141A30620048}"/>
              </a:ext>
            </a:extLst>
          </p:cNvPr>
          <p:cNvSpPr txBox="1"/>
          <p:nvPr/>
        </p:nvSpPr>
        <p:spPr>
          <a:xfrm>
            <a:off x="946150" y="4102785"/>
            <a:ext cx="6734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Raleway" pitchFamily="2" charset="0"/>
              </a:rPr>
              <a:t>Visualization</a:t>
            </a:r>
            <a:r>
              <a:rPr lang="en-US" dirty="0">
                <a:latin typeface="Raleway" pitchFamily="2" charset="0"/>
              </a:rPr>
              <a:t>:</a:t>
            </a:r>
          </a:p>
          <a:p>
            <a:r>
              <a:rPr lang="en-US" dirty="0">
                <a:latin typeface="Raleway" pitchFamily="2" charset="0"/>
              </a:rPr>
              <a:t>Shown in </a:t>
            </a:r>
            <a:r>
              <a:rPr lang="en-US" b="1" dirty="0">
                <a:latin typeface="Raleway" pitchFamily="2" charset="0"/>
              </a:rPr>
              <a:t>“MST Network”</a:t>
            </a:r>
            <a:r>
              <a:rPr lang="en-US" dirty="0">
                <a:latin typeface="Raleway" pitchFamily="2" charset="0"/>
              </a:rPr>
              <a:t> tab on real Cairo map using </a:t>
            </a:r>
            <a:r>
              <a:rPr lang="en-US" b="1" dirty="0">
                <a:latin typeface="Raleway" pitchFamily="2" charset="0"/>
              </a:rPr>
              <a:t>Folium</a:t>
            </a:r>
            <a:r>
              <a:rPr lang="en-US" dirty="0">
                <a:latin typeface="Raleway" pitchFamily="2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E5384-EBE4-D63A-8E19-356ADE226CFA}"/>
              </a:ext>
            </a:extLst>
          </p:cNvPr>
          <p:cNvSpPr txBox="1"/>
          <p:nvPr/>
        </p:nvSpPr>
        <p:spPr>
          <a:xfrm>
            <a:off x="946178" y="4808918"/>
            <a:ext cx="643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aleway" pitchFamily="2" charset="0"/>
              </a:rPr>
              <a:t>Purpose</a:t>
            </a:r>
            <a:r>
              <a:rPr lang="en-US" dirty="0">
                <a:latin typeface="Raleway" pitchFamily="2" charset="0"/>
              </a:rPr>
              <a:t>: </a:t>
            </a:r>
          </a:p>
          <a:p>
            <a:r>
              <a:rPr lang="en-US" dirty="0">
                <a:latin typeface="Raleway" pitchFamily="2" charset="0"/>
              </a:rPr>
              <a:t>Reduce cost to interconnect vital points efficiently.</a:t>
            </a:r>
          </a:p>
        </p:txBody>
      </p:sp>
    </p:spTree>
    <p:extLst>
      <p:ext uri="{BB962C8B-B14F-4D97-AF65-F5344CB8AC3E}">
        <p14:creationId xmlns:p14="http://schemas.microsoft.com/office/powerpoint/2010/main" val="22599560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10D0-8A1A-0F4D-2356-C9A1B971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Approaches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619863-0650-D04D-E1A7-BE06821703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500" y="1212851"/>
          <a:ext cx="12071350" cy="2286000"/>
        </p:xfrm>
        <a:graphic>
          <a:graphicData uri="http://schemas.openxmlformats.org/drawingml/2006/table">
            <a:tbl>
              <a:tblPr/>
              <a:tblGrid>
                <a:gridCol w="2414270">
                  <a:extLst>
                    <a:ext uri="{9D8B030D-6E8A-4147-A177-3AD203B41FA5}">
                      <a16:colId xmlns:a16="http://schemas.microsoft.com/office/drawing/2014/main" val="760589279"/>
                    </a:ext>
                  </a:extLst>
                </a:gridCol>
                <a:gridCol w="2414270">
                  <a:extLst>
                    <a:ext uri="{9D8B030D-6E8A-4147-A177-3AD203B41FA5}">
                      <a16:colId xmlns:a16="http://schemas.microsoft.com/office/drawing/2014/main" val="2151639190"/>
                    </a:ext>
                  </a:extLst>
                </a:gridCol>
                <a:gridCol w="2414270">
                  <a:extLst>
                    <a:ext uri="{9D8B030D-6E8A-4147-A177-3AD203B41FA5}">
                      <a16:colId xmlns:a16="http://schemas.microsoft.com/office/drawing/2014/main" val="1357854499"/>
                    </a:ext>
                  </a:extLst>
                </a:gridCol>
                <a:gridCol w="2414270">
                  <a:extLst>
                    <a:ext uri="{9D8B030D-6E8A-4147-A177-3AD203B41FA5}">
                      <a16:colId xmlns:a16="http://schemas.microsoft.com/office/drawing/2014/main" val="3012096288"/>
                    </a:ext>
                  </a:extLst>
                </a:gridCol>
                <a:gridCol w="2414270">
                  <a:extLst>
                    <a:ext uri="{9D8B030D-6E8A-4147-A177-3AD203B41FA5}">
                      <a16:colId xmlns:a16="http://schemas.microsoft.com/office/drawing/2014/main" val="14795592"/>
                    </a:ext>
                  </a:extLst>
                </a:gridCol>
              </a:tblGrid>
              <a:tr h="244323">
                <a:tc>
                  <a:txBody>
                    <a:bodyPr/>
                    <a:lstStyle/>
                    <a:p>
                      <a:r>
                        <a:rPr lang="en-US" sz="1800" b="1"/>
                        <a:t>Algorithm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Time Complexity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Best For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Main Idea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Drawbacks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350823"/>
                  </a:ext>
                </a:extLst>
              </a:tr>
              <a:tr h="610809">
                <a:tc>
                  <a:txBody>
                    <a:bodyPr/>
                    <a:lstStyle/>
                    <a:p>
                      <a:r>
                        <a:rPr lang="en-US" sz="1800" b="1"/>
                        <a:t>Kruskal’s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O(Elog⁡E)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Sparse graphs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Greedily pick smallest edges (no cycles)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Needs efficient sorting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087189"/>
                  </a:ext>
                </a:extLst>
              </a:tr>
              <a:tr h="585108">
                <a:tc>
                  <a:txBody>
                    <a:bodyPr/>
                    <a:lstStyle/>
                    <a:p>
                      <a:r>
                        <a:rPr lang="en-US" sz="1800" b="1"/>
                        <a:t>Prim’s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O(Elog⁡V)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Dense graphs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Grow tree from any node using heap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Requires priority queue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720774"/>
                  </a:ext>
                </a:extLst>
              </a:tr>
              <a:tr h="610809">
                <a:tc>
                  <a:txBody>
                    <a:bodyPr/>
                    <a:lstStyle/>
                    <a:p>
                      <a:r>
                        <a:rPr lang="en-US" sz="1800" b="1"/>
                        <a:t>Borůvka’s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O(Elog⁡V)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Parallel processing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Add lightest edge from each 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Less intuitive, rarely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2581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79EC9A-9EA7-08D1-CD9C-83F911D47E1F}"/>
              </a:ext>
            </a:extLst>
          </p:cNvPr>
          <p:cNvSpPr txBox="1"/>
          <p:nvPr/>
        </p:nvSpPr>
        <p:spPr>
          <a:xfrm>
            <a:off x="1423068" y="4346577"/>
            <a:ext cx="835860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1"/>
                </a:solidFill>
                <a:latin typeface="Raleway ExtraBold" pitchFamily="2" charset="0"/>
              </a:rPr>
              <a:t>Why Kruskal’s Was Chosen?</a:t>
            </a:r>
          </a:p>
          <a:p>
            <a:r>
              <a:rPr lang="en-US" sz="2400" dirty="0">
                <a:latin typeface="Raleway" pitchFamily="2" charset="0"/>
              </a:rPr>
              <a:t>Easier to implement</a:t>
            </a:r>
          </a:p>
          <a:p>
            <a:r>
              <a:rPr lang="en-US" sz="2400" dirty="0">
                <a:latin typeface="Raleway" pitchFamily="2" charset="0"/>
              </a:rPr>
              <a:t>Ideal for sparse transportation networks</a:t>
            </a:r>
          </a:p>
          <a:p>
            <a:r>
              <a:rPr lang="en-US" sz="2400" dirty="0">
                <a:latin typeface="Raleway" pitchFamily="2" charset="0"/>
              </a:rPr>
              <a:t>Greedy logic aligns with edge-based cost minimization</a:t>
            </a:r>
          </a:p>
          <a:p>
            <a:r>
              <a:rPr lang="en-US" sz="2400" dirty="0">
                <a:latin typeface="Raleway" pitchFamily="2" charset="0"/>
              </a:rPr>
              <a:t>Efficient with Union-Find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7739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CBF119-5D2F-C0EB-7BF9-166B16472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F028D5-8CA9-4E63-17F5-273751F1373D}"/>
              </a:ext>
            </a:extLst>
          </p:cNvPr>
          <p:cNvSpPr txBox="1"/>
          <p:nvPr/>
        </p:nvSpPr>
        <p:spPr>
          <a:xfrm>
            <a:off x="8669264" y="1044587"/>
            <a:ext cx="30475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en-GB" sz="3600" b="1" dirty="0">
                <a:solidFill>
                  <a:schemeClr val="accent1"/>
                </a:solidFill>
                <a:latin typeface="Raleway" pitchFamily="2" charset="0"/>
              </a:rPr>
              <a:t>General Applications:</a:t>
            </a:r>
            <a:endParaRPr lang="en-US" sz="3600" dirty="0">
              <a:solidFill>
                <a:schemeClr val="accent1"/>
              </a:solidFill>
              <a:latin typeface="Raleway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6FC291-57E3-5281-6569-99D0AF7D9C08}"/>
              </a:ext>
            </a:extLst>
          </p:cNvPr>
          <p:cNvGrpSpPr/>
          <p:nvPr/>
        </p:nvGrpSpPr>
        <p:grpSpPr>
          <a:xfrm>
            <a:off x="8142002" y="8067675"/>
            <a:ext cx="4049998" cy="6858000"/>
            <a:chOff x="8142002" y="9525"/>
            <a:chExt cx="4049998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E4F487-0589-834B-683C-7BD72E176D54}"/>
                </a:ext>
              </a:extLst>
            </p:cNvPr>
            <p:cNvSpPr/>
            <p:nvPr/>
          </p:nvSpPr>
          <p:spPr>
            <a:xfrm>
              <a:off x="8142002" y="9525"/>
              <a:ext cx="4049998" cy="6858000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A3B1BC-A3E2-6460-4F44-BA09E878B3B6}"/>
                </a:ext>
              </a:extLst>
            </p:cNvPr>
            <p:cNvGrpSpPr/>
            <p:nvPr/>
          </p:nvGrpSpPr>
          <p:grpSpPr>
            <a:xfrm>
              <a:off x="8235922" y="4371889"/>
              <a:ext cx="3893344" cy="2119492"/>
              <a:chOff x="8235922" y="4371889"/>
              <a:chExt cx="3893344" cy="211949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6FD475-4B7D-6670-4221-ABD768C8C001}"/>
                  </a:ext>
                </a:extLst>
              </p:cNvPr>
              <p:cNvSpPr txBox="1"/>
              <p:nvPr/>
            </p:nvSpPr>
            <p:spPr>
              <a:xfrm>
                <a:off x="8235922" y="5291052"/>
                <a:ext cx="38933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Cluster Analysis: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Grouping closely related data points in data science and AI applications.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21" name="Graphic 20" descr="Network with solid fill">
                <a:extLst>
                  <a:ext uri="{FF2B5EF4-FFF2-40B4-BE49-F238E27FC236}">
                    <a16:creationId xmlns:a16="http://schemas.microsoft.com/office/drawing/2014/main" id="{64779AEC-0E84-793F-2C71-95AC23452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09801" y="4371889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AB96DF6-6B64-859A-4B13-3C9F05825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r="5205"/>
          <a:stretch/>
        </p:blipFill>
        <p:spPr>
          <a:xfrm>
            <a:off x="4029075" y="10549"/>
            <a:ext cx="4152900" cy="68456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76CFC4-D162-B4C6-2AFB-C843B3811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r="8318"/>
          <a:stretch/>
        </p:blipFill>
        <p:spPr>
          <a:xfrm>
            <a:off x="12138" y="-12319"/>
            <a:ext cx="4016937" cy="68703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8718BF-3F56-D1A9-D0F4-0E27CE4690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8527669"/>
            <a:ext cx="4022163" cy="60646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B157425-E7A2-CC94-3D5E-9BBBA3253E92}"/>
              </a:ext>
            </a:extLst>
          </p:cNvPr>
          <p:cNvGrpSpPr/>
          <p:nvPr/>
        </p:nvGrpSpPr>
        <p:grpSpPr>
          <a:xfrm>
            <a:off x="-117524" y="4390"/>
            <a:ext cx="4146599" cy="6858000"/>
            <a:chOff x="-115148" y="9525"/>
            <a:chExt cx="4132085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101A78-A524-A0B9-F1DF-1D6E2A496049}"/>
                </a:ext>
              </a:extLst>
            </p:cNvPr>
            <p:cNvSpPr/>
            <p:nvPr/>
          </p:nvSpPr>
          <p:spPr>
            <a:xfrm>
              <a:off x="9524" y="9525"/>
              <a:ext cx="4007413" cy="6858000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C75ECD-EC1F-D6E2-31FF-11313799E657}"/>
                </a:ext>
              </a:extLst>
            </p:cNvPr>
            <p:cNvGrpSpPr/>
            <p:nvPr/>
          </p:nvGrpSpPr>
          <p:grpSpPr>
            <a:xfrm>
              <a:off x="-115148" y="4512359"/>
              <a:ext cx="4019550" cy="1840523"/>
              <a:chOff x="-115148" y="4512359"/>
              <a:chExt cx="4019550" cy="184052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5B4583-0401-ED50-E55A-0DBB50C9C963}"/>
                  </a:ext>
                </a:extLst>
              </p:cNvPr>
              <p:cNvSpPr txBox="1"/>
              <p:nvPr/>
            </p:nvSpPr>
            <p:spPr>
              <a:xfrm>
                <a:off x="-115148" y="5429552"/>
                <a:ext cx="40195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Transportation Networks: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Efficient road, rail, or cable network design.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15" name="Graphic 14" descr="Airplane with solid fill">
                <a:extLst>
                  <a:ext uri="{FF2B5EF4-FFF2-40B4-BE49-F238E27FC236}">
                    <a16:creationId xmlns:a16="http://schemas.microsoft.com/office/drawing/2014/main" id="{22800BC0-0B11-DDEE-D8E4-24AF6C638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547813" y="451235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BE6D8D-B98F-95CD-12BB-93AA83ECA2ED}"/>
              </a:ext>
            </a:extLst>
          </p:cNvPr>
          <p:cNvGrpSpPr/>
          <p:nvPr/>
        </p:nvGrpSpPr>
        <p:grpSpPr>
          <a:xfrm>
            <a:off x="3951176" y="12319"/>
            <a:ext cx="4230799" cy="6845681"/>
            <a:chOff x="3952024" y="9525"/>
            <a:chExt cx="4230799" cy="684568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4EC5A0-F4FD-B1DF-5042-29A9BBCFEA93}"/>
                </a:ext>
              </a:extLst>
            </p:cNvPr>
            <p:cNvSpPr/>
            <p:nvPr/>
          </p:nvSpPr>
          <p:spPr>
            <a:xfrm>
              <a:off x="4019550" y="9525"/>
              <a:ext cx="4162425" cy="6845681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0942FF3-B0D4-2F7A-6779-05E138624EF2}"/>
                </a:ext>
              </a:extLst>
            </p:cNvPr>
            <p:cNvGrpSpPr/>
            <p:nvPr/>
          </p:nvGrpSpPr>
          <p:grpSpPr>
            <a:xfrm>
              <a:off x="3952024" y="4693333"/>
              <a:ext cx="4230799" cy="1659549"/>
              <a:chOff x="3952024" y="4693333"/>
              <a:chExt cx="4230799" cy="165954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98FD3D-9EA5-3AB4-3BA0-5E5C679D7A3D}"/>
                  </a:ext>
                </a:extLst>
              </p:cNvPr>
              <p:cNvSpPr txBox="1"/>
              <p:nvPr/>
            </p:nvSpPr>
            <p:spPr>
              <a:xfrm>
                <a:off x="3952024" y="5429552"/>
                <a:ext cx="423079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Communication Networks: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Optimal network cabling and wireless connectivity.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26" name="Graphic 25" descr="Receiver with solid fill">
                <a:extLst>
                  <a:ext uri="{FF2B5EF4-FFF2-40B4-BE49-F238E27FC236}">
                    <a16:creationId xmlns:a16="http://schemas.microsoft.com/office/drawing/2014/main" id="{87F6F882-0F16-7740-15ED-C081CF3F2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34050" y="4693333"/>
                <a:ext cx="723900" cy="723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9903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75ADA8-AF71-FFC6-13B9-5B0669A12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E4D0AB-DA4C-BA5D-DC3E-A57B478AB172}"/>
              </a:ext>
            </a:extLst>
          </p:cNvPr>
          <p:cNvSpPr txBox="1"/>
          <p:nvPr/>
        </p:nvSpPr>
        <p:spPr>
          <a:xfrm>
            <a:off x="8669264" y="1044587"/>
            <a:ext cx="30475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en-GB" sz="3600" b="1" dirty="0">
                <a:solidFill>
                  <a:schemeClr val="accent1"/>
                </a:solidFill>
                <a:latin typeface="Raleway" pitchFamily="2" charset="0"/>
              </a:rPr>
              <a:t>General Applications:</a:t>
            </a:r>
            <a:endParaRPr lang="en-US" sz="3600" dirty="0">
              <a:solidFill>
                <a:schemeClr val="accent1"/>
              </a:solidFill>
              <a:latin typeface="Raleway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E03320-4043-8B58-1E9E-F0BDF21E1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r="5205"/>
          <a:stretch/>
        </p:blipFill>
        <p:spPr>
          <a:xfrm>
            <a:off x="4029075" y="10549"/>
            <a:ext cx="4152900" cy="68456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972214-3B20-89CD-6004-494376415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r="8318"/>
          <a:stretch/>
        </p:blipFill>
        <p:spPr>
          <a:xfrm>
            <a:off x="12138" y="-12319"/>
            <a:ext cx="4016937" cy="68703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33F8DA-90B7-9D37-6C68-AB164F409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04" y="3583"/>
            <a:ext cx="3974129" cy="599220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607DB0-5F73-BD98-BC6A-10F66B65EA95}"/>
              </a:ext>
            </a:extLst>
          </p:cNvPr>
          <p:cNvGrpSpPr/>
          <p:nvPr/>
        </p:nvGrpSpPr>
        <p:grpSpPr>
          <a:xfrm>
            <a:off x="-117524" y="4390"/>
            <a:ext cx="4146599" cy="6858000"/>
            <a:chOff x="-115148" y="9525"/>
            <a:chExt cx="4132085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77D31-C593-C713-8E07-A9FBA05678A3}"/>
                </a:ext>
              </a:extLst>
            </p:cNvPr>
            <p:cNvSpPr/>
            <p:nvPr/>
          </p:nvSpPr>
          <p:spPr>
            <a:xfrm>
              <a:off x="9524" y="9525"/>
              <a:ext cx="4007413" cy="6858000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96E456-1B6D-80BA-55A9-1628DE657762}"/>
                </a:ext>
              </a:extLst>
            </p:cNvPr>
            <p:cNvGrpSpPr/>
            <p:nvPr/>
          </p:nvGrpSpPr>
          <p:grpSpPr>
            <a:xfrm>
              <a:off x="-115148" y="4512359"/>
              <a:ext cx="4019550" cy="1840523"/>
              <a:chOff x="-115148" y="4512359"/>
              <a:chExt cx="4019550" cy="184052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B58AD8-2CA8-6704-9BF2-01D7E0129471}"/>
                  </a:ext>
                </a:extLst>
              </p:cNvPr>
              <p:cNvSpPr txBox="1"/>
              <p:nvPr/>
            </p:nvSpPr>
            <p:spPr>
              <a:xfrm>
                <a:off x="-115148" y="5429552"/>
                <a:ext cx="40195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Transportation Networks: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Efficient road, rail, or cable network design.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15" name="Graphic 14" descr="Airplane with solid fill">
                <a:extLst>
                  <a:ext uri="{FF2B5EF4-FFF2-40B4-BE49-F238E27FC236}">
                    <a16:creationId xmlns:a16="http://schemas.microsoft.com/office/drawing/2014/main" id="{E782EE15-1D8E-A5ED-BBA5-470782679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47813" y="451235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1DBAB7-5C76-FCD6-95D5-561055EF0F03}"/>
              </a:ext>
            </a:extLst>
          </p:cNvPr>
          <p:cNvGrpSpPr/>
          <p:nvPr/>
        </p:nvGrpSpPr>
        <p:grpSpPr>
          <a:xfrm>
            <a:off x="3951176" y="20270"/>
            <a:ext cx="4230799" cy="6845681"/>
            <a:chOff x="3952024" y="9525"/>
            <a:chExt cx="4230799" cy="684568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8BD815-3CA2-C91C-F574-4DCCA7E21706}"/>
                </a:ext>
              </a:extLst>
            </p:cNvPr>
            <p:cNvSpPr/>
            <p:nvPr/>
          </p:nvSpPr>
          <p:spPr>
            <a:xfrm>
              <a:off x="4019550" y="9525"/>
              <a:ext cx="4162425" cy="6845681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04F2ED-74DB-B8E6-0111-4009FEB44D0B}"/>
                </a:ext>
              </a:extLst>
            </p:cNvPr>
            <p:cNvGrpSpPr/>
            <p:nvPr/>
          </p:nvGrpSpPr>
          <p:grpSpPr>
            <a:xfrm>
              <a:off x="3952024" y="4693333"/>
              <a:ext cx="4230799" cy="1659549"/>
              <a:chOff x="3952024" y="4693333"/>
              <a:chExt cx="4230799" cy="165954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F9CA53-9911-1E44-BCA1-F4D65513FE00}"/>
                  </a:ext>
                </a:extLst>
              </p:cNvPr>
              <p:cNvSpPr txBox="1"/>
              <p:nvPr/>
            </p:nvSpPr>
            <p:spPr>
              <a:xfrm>
                <a:off x="3952024" y="5429552"/>
                <a:ext cx="423079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Communication Networks: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Optimal network cabling and wireless connectivity.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26" name="Graphic 25" descr="Receiver with solid fill">
                <a:extLst>
                  <a:ext uri="{FF2B5EF4-FFF2-40B4-BE49-F238E27FC236}">
                    <a16:creationId xmlns:a16="http://schemas.microsoft.com/office/drawing/2014/main" id="{C35FB1FF-FFC1-4FB1-2FA8-4218AE8E0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734050" y="4693333"/>
                <a:ext cx="723900" cy="723900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FC96D7-6606-D5EC-7C33-409B16D254BE}"/>
              </a:ext>
            </a:extLst>
          </p:cNvPr>
          <p:cNvGrpSpPr/>
          <p:nvPr/>
        </p:nvGrpSpPr>
        <p:grpSpPr>
          <a:xfrm>
            <a:off x="8181127" y="2009"/>
            <a:ext cx="4049998" cy="6858000"/>
            <a:chOff x="8142002" y="9525"/>
            <a:chExt cx="4049998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3ACB80-6B1A-A075-A41D-0D3ECC1562C1}"/>
                </a:ext>
              </a:extLst>
            </p:cNvPr>
            <p:cNvSpPr/>
            <p:nvPr/>
          </p:nvSpPr>
          <p:spPr>
            <a:xfrm>
              <a:off x="8142002" y="9525"/>
              <a:ext cx="4049998" cy="6858000"/>
            </a:xfrm>
            <a:prstGeom prst="rect">
              <a:avLst/>
            </a:prstGeom>
            <a:gradFill>
              <a:gsLst>
                <a:gs pos="72000">
                  <a:schemeClr val="bg1">
                    <a:lumMod val="65000"/>
                    <a:lumOff val="35000"/>
                    <a:alpha val="53000"/>
                  </a:schemeClr>
                </a:gs>
                <a:gs pos="49000">
                  <a:schemeClr val="tx1">
                    <a:lumMod val="75000"/>
                    <a:alpha val="0"/>
                  </a:schemeClr>
                </a:gs>
                <a:gs pos="86000">
                  <a:schemeClr val="bg1">
                    <a:lumMod val="65000"/>
                    <a:lumOff val="35000"/>
                    <a:alpha val="98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180AC0-635F-523C-E7AB-83DCD5131D29}"/>
                </a:ext>
              </a:extLst>
            </p:cNvPr>
            <p:cNvGrpSpPr/>
            <p:nvPr/>
          </p:nvGrpSpPr>
          <p:grpSpPr>
            <a:xfrm>
              <a:off x="8235922" y="4371889"/>
              <a:ext cx="3893344" cy="2119492"/>
              <a:chOff x="8235922" y="4371889"/>
              <a:chExt cx="3893344" cy="211949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2F91D7-17B0-B68B-0AE9-8C70C02CEB87}"/>
                  </a:ext>
                </a:extLst>
              </p:cNvPr>
              <p:cNvSpPr txBox="1"/>
              <p:nvPr/>
            </p:nvSpPr>
            <p:spPr>
              <a:xfrm>
                <a:off x="8235922" y="5291052"/>
                <a:ext cx="38933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Cluster Analysis: </a:t>
                </a:r>
              </a:p>
              <a:p>
                <a:pPr lvl="0" algn="ctr">
                  <a:lnSpc>
                    <a:spcPct val="100000"/>
                  </a:lnSpc>
                </a:pPr>
                <a:r>
                  <a:rPr lang="en-GB" dirty="0">
                    <a:latin typeface="Raleway" pitchFamily="2" charset="0"/>
                  </a:rPr>
                  <a:t>Grouping closely related data points in data science and AI applications.</a:t>
                </a:r>
                <a:endParaRPr lang="en-US" dirty="0">
                  <a:latin typeface="Raleway" pitchFamily="2" charset="0"/>
                </a:endParaRPr>
              </a:p>
            </p:txBody>
          </p:sp>
          <p:pic>
            <p:nvPicPr>
              <p:cNvPr id="21" name="Graphic 20" descr="Network with solid fill">
                <a:extLst>
                  <a:ext uri="{FF2B5EF4-FFF2-40B4-BE49-F238E27FC236}">
                    <a16:creationId xmlns:a16="http://schemas.microsoft.com/office/drawing/2014/main" id="{7C75F605-6681-5E88-B580-2B11510A8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709801" y="437188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5208D1-8F33-BB9B-9F3F-0999E5685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6965" y="-1500335"/>
            <a:ext cx="10183633" cy="137180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latin typeface="Raleway Thin" pitchFamily="2" charset="0"/>
              </a:rPr>
              <a:t>MST Algorithm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AF7D66-CD6C-4C05-F15B-1697BC07CDB3}"/>
              </a:ext>
            </a:extLst>
          </p:cNvPr>
          <p:cNvSpPr txBox="1">
            <a:spLocks/>
          </p:cNvSpPr>
          <p:nvPr/>
        </p:nvSpPr>
        <p:spPr>
          <a:xfrm>
            <a:off x="-2138731" y="-1999651"/>
            <a:ext cx="9144000" cy="9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9970F"/>
                </a:solidFill>
                <a:latin typeface="Raleway ExtraBold" pitchFamily="2" charset="0"/>
                <a:cs typeface="ScriptC" panose="00000400000000000000" pitchFamily="2" charset="0"/>
              </a:rPr>
              <a:t>Kruskal’s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8F792-769E-68A3-BDE5-1DB182906BC8}"/>
              </a:ext>
            </a:extLst>
          </p:cNvPr>
          <p:cNvSpPr txBox="1"/>
          <p:nvPr/>
        </p:nvSpPr>
        <p:spPr>
          <a:xfrm>
            <a:off x="2261725" y="-1156584"/>
            <a:ext cx="3047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en-GB" sz="3600" b="1" dirty="0">
                <a:solidFill>
                  <a:schemeClr val="accent1"/>
                </a:solidFill>
                <a:latin typeface="Raleway" pitchFamily="2" charset="0"/>
              </a:rPr>
              <a:t>Overview</a:t>
            </a:r>
            <a:endParaRPr lang="en-US" sz="3600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1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6B28D-BC17-DF87-64BB-21547AD69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403D85A-9B96-F997-9AFF-F481F03C4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r="5205"/>
          <a:stretch/>
        </p:blipFill>
        <p:spPr>
          <a:xfrm>
            <a:off x="4029075" y="7930045"/>
            <a:ext cx="4152900" cy="68456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659DE52-EE05-0CE4-252A-13B8E2FD6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r="8318"/>
          <a:stretch/>
        </p:blipFill>
        <p:spPr>
          <a:xfrm>
            <a:off x="12138" y="7907177"/>
            <a:ext cx="4016937" cy="68703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6C098E-C68B-A8C6-6BB9-F91832874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04" y="7923079"/>
            <a:ext cx="3974129" cy="59922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F2C5C14-56C6-2046-CC66-3BC892B8CCC4}"/>
              </a:ext>
            </a:extLst>
          </p:cNvPr>
          <p:cNvGrpSpPr/>
          <p:nvPr/>
        </p:nvGrpSpPr>
        <p:grpSpPr>
          <a:xfrm>
            <a:off x="-117524" y="8160044"/>
            <a:ext cx="12348649" cy="6863942"/>
            <a:chOff x="-117524" y="2009"/>
            <a:chExt cx="12348649" cy="68639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4A1B84-D5A9-646E-AF4E-80456DAB2A3D}"/>
                </a:ext>
              </a:extLst>
            </p:cNvPr>
            <p:cNvGrpSpPr/>
            <p:nvPr/>
          </p:nvGrpSpPr>
          <p:grpSpPr>
            <a:xfrm>
              <a:off x="-117524" y="4390"/>
              <a:ext cx="4146599" cy="6858000"/>
              <a:chOff x="-115148" y="9525"/>
              <a:chExt cx="4132085" cy="6858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75338-F866-393B-19D2-1737C5EB7138}"/>
                  </a:ext>
                </a:extLst>
              </p:cNvPr>
              <p:cNvSpPr/>
              <p:nvPr/>
            </p:nvSpPr>
            <p:spPr>
              <a:xfrm>
                <a:off x="9524" y="9525"/>
                <a:ext cx="4007413" cy="6858000"/>
              </a:xfrm>
              <a:prstGeom prst="rect">
                <a:avLst/>
              </a:prstGeom>
              <a:gradFill>
                <a:gsLst>
                  <a:gs pos="72000">
                    <a:schemeClr val="bg1">
                      <a:lumMod val="65000"/>
                      <a:lumOff val="35000"/>
                      <a:alpha val="53000"/>
                    </a:schemeClr>
                  </a:gs>
                  <a:gs pos="49000">
                    <a:schemeClr val="tx1">
                      <a:lumMod val="75000"/>
                      <a:alpha val="0"/>
                    </a:schemeClr>
                  </a:gs>
                  <a:gs pos="86000">
                    <a:schemeClr val="bg1">
                      <a:lumMod val="65000"/>
                      <a:lumOff val="35000"/>
                      <a:alpha val="98000"/>
                    </a:schemeClr>
                  </a:gs>
                  <a:gs pos="100000">
                    <a:schemeClr val="bg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5B777B-0FF7-78B7-5CFA-D35A9497E95C}"/>
                  </a:ext>
                </a:extLst>
              </p:cNvPr>
              <p:cNvGrpSpPr/>
              <p:nvPr/>
            </p:nvGrpSpPr>
            <p:grpSpPr>
              <a:xfrm>
                <a:off x="-115148" y="4512359"/>
                <a:ext cx="4019550" cy="1840523"/>
                <a:chOff x="-115148" y="4512359"/>
                <a:chExt cx="4019550" cy="184052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1ECECC-7A8F-C0E9-0A71-FF132A278DA0}"/>
                    </a:ext>
                  </a:extLst>
                </p:cNvPr>
                <p:cNvSpPr txBox="1"/>
                <p:nvPr/>
              </p:nvSpPr>
              <p:spPr>
                <a:xfrm>
                  <a:off x="-115148" y="5429552"/>
                  <a:ext cx="4019550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00000"/>
                    </a:lnSpc>
                  </a:pPr>
                  <a:r>
                    <a:rPr lang="en-GB" dirty="0">
                      <a:latin typeface="Raleway" pitchFamily="2" charset="0"/>
                    </a:rPr>
                    <a:t>Transportation Networks: </a:t>
                  </a:r>
                </a:p>
                <a:p>
                  <a:pPr lvl="0" algn="ctr">
                    <a:lnSpc>
                      <a:spcPct val="100000"/>
                    </a:lnSpc>
                  </a:pPr>
                  <a:r>
                    <a:rPr lang="en-GB" dirty="0">
                      <a:latin typeface="Raleway" pitchFamily="2" charset="0"/>
                    </a:rPr>
                    <a:t>Efficient road, rail, or cable network design.</a:t>
                  </a:r>
                  <a:endParaRPr lang="en-US" dirty="0">
                    <a:latin typeface="Raleway" pitchFamily="2" charset="0"/>
                  </a:endParaRPr>
                </a:p>
              </p:txBody>
            </p:sp>
            <p:pic>
              <p:nvPicPr>
                <p:cNvPr id="15" name="Graphic 14" descr="Airplane with solid fill">
                  <a:extLst>
                    <a:ext uri="{FF2B5EF4-FFF2-40B4-BE49-F238E27FC236}">
                      <a16:creationId xmlns:a16="http://schemas.microsoft.com/office/drawing/2014/main" id="{0D967033-2A63-69A7-399C-28B8EEC250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7813" y="4512359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1CD47E-A065-A1F3-0981-ECE874EAD52D}"/>
                </a:ext>
              </a:extLst>
            </p:cNvPr>
            <p:cNvGrpSpPr/>
            <p:nvPr/>
          </p:nvGrpSpPr>
          <p:grpSpPr>
            <a:xfrm>
              <a:off x="3951176" y="20270"/>
              <a:ext cx="4230799" cy="6845681"/>
              <a:chOff x="3952024" y="9525"/>
              <a:chExt cx="4230799" cy="684568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E0A9B8-0D56-586F-BD00-806571FDE92A}"/>
                  </a:ext>
                </a:extLst>
              </p:cNvPr>
              <p:cNvSpPr/>
              <p:nvPr/>
            </p:nvSpPr>
            <p:spPr>
              <a:xfrm>
                <a:off x="4019550" y="9525"/>
                <a:ext cx="4162425" cy="6845681"/>
              </a:xfrm>
              <a:prstGeom prst="rect">
                <a:avLst/>
              </a:prstGeom>
              <a:gradFill>
                <a:gsLst>
                  <a:gs pos="72000">
                    <a:schemeClr val="bg1">
                      <a:lumMod val="65000"/>
                      <a:lumOff val="35000"/>
                      <a:alpha val="53000"/>
                    </a:schemeClr>
                  </a:gs>
                  <a:gs pos="49000">
                    <a:schemeClr val="tx1">
                      <a:lumMod val="75000"/>
                      <a:alpha val="0"/>
                    </a:schemeClr>
                  </a:gs>
                  <a:gs pos="86000">
                    <a:schemeClr val="bg1">
                      <a:lumMod val="65000"/>
                      <a:lumOff val="35000"/>
                      <a:alpha val="98000"/>
                    </a:schemeClr>
                  </a:gs>
                  <a:gs pos="100000">
                    <a:schemeClr val="bg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4520469-ACDC-EA19-212E-C0544632D6EF}"/>
                  </a:ext>
                </a:extLst>
              </p:cNvPr>
              <p:cNvGrpSpPr/>
              <p:nvPr/>
            </p:nvGrpSpPr>
            <p:grpSpPr>
              <a:xfrm>
                <a:off x="3952024" y="4693333"/>
                <a:ext cx="4230799" cy="1659549"/>
                <a:chOff x="3952024" y="4693333"/>
                <a:chExt cx="4230799" cy="1659549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6DADFFA-F548-F749-BD1C-381697CA627B}"/>
                    </a:ext>
                  </a:extLst>
                </p:cNvPr>
                <p:cNvSpPr txBox="1"/>
                <p:nvPr/>
              </p:nvSpPr>
              <p:spPr>
                <a:xfrm>
                  <a:off x="3952024" y="5429552"/>
                  <a:ext cx="4230799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00000"/>
                    </a:lnSpc>
                  </a:pPr>
                  <a:r>
                    <a:rPr lang="en-GB" dirty="0">
                      <a:latin typeface="Raleway" pitchFamily="2" charset="0"/>
                    </a:rPr>
                    <a:t>Communication Networks: </a:t>
                  </a:r>
                </a:p>
                <a:p>
                  <a:pPr lvl="0" algn="ctr">
                    <a:lnSpc>
                      <a:spcPct val="100000"/>
                    </a:lnSpc>
                  </a:pPr>
                  <a:r>
                    <a:rPr lang="en-GB" dirty="0">
                      <a:latin typeface="Raleway" pitchFamily="2" charset="0"/>
                    </a:rPr>
                    <a:t>Optimal network cabling and wireless connectivity.</a:t>
                  </a:r>
                  <a:endParaRPr lang="en-US" dirty="0">
                    <a:latin typeface="Raleway" pitchFamily="2" charset="0"/>
                  </a:endParaRPr>
                </a:p>
              </p:txBody>
            </p:sp>
            <p:pic>
              <p:nvPicPr>
                <p:cNvPr id="26" name="Graphic 25" descr="Receiver with solid fill">
                  <a:extLst>
                    <a:ext uri="{FF2B5EF4-FFF2-40B4-BE49-F238E27FC236}">
                      <a16:creationId xmlns:a16="http://schemas.microsoft.com/office/drawing/2014/main" id="{434B974B-8EED-9920-E1D1-6BD315340D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4050" y="4693333"/>
                  <a:ext cx="723900" cy="7239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A9A890-9C3A-1911-1FA0-3A361978FF91}"/>
                </a:ext>
              </a:extLst>
            </p:cNvPr>
            <p:cNvGrpSpPr/>
            <p:nvPr/>
          </p:nvGrpSpPr>
          <p:grpSpPr>
            <a:xfrm>
              <a:off x="8181127" y="2009"/>
              <a:ext cx="4049998" cy="6858000"/>
              <a:chOff x="8142002" y="9525"/>
              <a:chExt cx="4049998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11E09AB-B10C-E150-2F14-0A186D8782F3}"/>
                  </a:ext>
                </a:extLst>
              </p:cNvPr>
              <p:cNvSpPr/>
              <p:nvPr/>
            </p:nvSpPr>
            <p:spPr>
              <a:xfrm>
                <a:off x="8142002" y="9525"/>
                <a:ext cx="4049998" cy="6858000"/>
              </a:xfrm>
              <a:prstGeom prst="rect">
                <a:avLst/>
              </a:prstGeom>
              <a:gradFill>
                <a:gsLst>
                  <a:gs pos="72000">
                    <a:schemeClr val="bg1">
                      <a:lumMod val="65000"/>
                      <a:lumOff val="35000"/>
                      <a:alpha val="53000"/>
                    </a:schemeClr>
                  </a:gs>
                  <a:gs pos="49000">
                    <a:schemeClr val="tx1">
                      <a:lumMod val="75000"/>
                      <a:alpha val="0"/>
                    </a:schemeClr>
                  </a:gs>
                  <a:gs pos="86000">
                    <a:schemeClr val="bg1">
                      <a:lumMod val="65000"/>
                      <a:lumOff val="35000"/>
                      <a:alpha val="98000"/>
                    </a:schemeClr>
                  </a:gs>
                  <a:gs pos="100000">
                    <a:schemeClr val="bg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3A2687D-77B7-EF31-233C-7A43439CD1DF}"/>
                  </a:ext>
                </a:extLst>
              </p:cNvPr>
              <p:cNvGrpSpPr/>
              <p:nvPr/>
            </p:nvGrpSpPr>
            <p:grpSpPr>
              <a:xfrm>
                <a:off x="8235922" y="4371889"/>
                <a:ext cx="3893344" cy="2119492"/>
                <a:chOff x="8235922" y="4371889"/>
                <a:chExt cx="3893344" cy="211949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DC7A2FD-806F-F2F6-757B-838EC59A7A6C}"/>
                    </a:ext>
                  </a:extLst>
                </p:cNvPr>
                <p:cNvSpPr txBox="1"/>
                <p:nvPr/>
              </p:nvSpPr>
              <p:spPr>
                <a:xfrm>
                  <a:off x="8235922" y="5291052"/>
                  <a:ext cx="3893344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00000"/>
                    </a:lnSpc>
                  </a:pPr>
                  <a:r>
                    <a:rPr lang="en-GB" dirty="0">
                      <a:latin typeface="Raleway" pitchFamily="2" charset="0"/>
                    </a:rPr>
                    <a:t>Cluster Analysis: </a:t>
                  </a:r>
                </a:p>
                <a:p>
                  <a:pPr lvl="0" algn="ctr">
                    <a:lnSpc>
                      <a:spcPct val="100000"/>
                    </a:lnSpc>
                  </a:pPr>
                  <a:r>
                    <a:rPr lang="en-GB" dirty="0">
                      <a:latin typeface="Raleway" pitchFamily="2" charset="0"/>
                    </a:rPr>
                    <a:t>Grouping closely related data points in data science and AI applications.</a:t>
                  </a:r>
                  <a:endParaRPr lang="en-US" dirty="0">
                    <a:latin typeface="Raleway" pitchFamily="2" charset="0"/>
                  </a:endParaRPr>
                </a:p>
              </p:txBody>
            </p:sp>
            <p:pic>
              <p:nvPicPr>
                <p:cNvPr id="21" name="Graphic 20" descr="Network with solid fill">
                  <a:extLst>
                    <a:ext uri="{FF2B5EF4-FFF2-40B4-BE49-F238E27FC236}">
                      <a16:creationId xmlns:a16="http://schemas.microsoft.com/office/drawing/2014/main" id="{2264A4DA-F9C8-853D-5705-8D479B2D5B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09801" y="43718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640C85-9FC5-37F2-AE36-F4B2C2D97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6965" y="778408"/>
            <a:ext cx="10183633" cy="137180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latin typeface="Raleway Thin" pitchFamily="2" charset="0"/>
              </a:rPr>
              <a:t>MST Algorithm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508F83-E788-23B4-96A0-0D62CFC0EA63}"/>
              </a:ext>
            </a:extLst>
          </p:cNvPr>
          <p:cNvSpPr txBox="1">
            <a:spLocks/>
          </p:cNvSpPr>
          <p:nvPr/>
        </p:nvSpPr>
        <p:spPr>
          <a:xfrm>
            <a:off x="-2138731" y="279092"/>
            <a:ext cx="9144000" cy="9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9970F"/>
                </a:solidFill>
                <a:latin typeface="Raleway ExtraBold" pitchFamily="2" charset="0"/>
                <a:cs typeface="ScriptC" panose="00000400000000000000" pitchFamily="2" charset="0"/>
              </a:rPr>
              <a:t>Kruskal’s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AB7AD-1223-7B98-242D-0964D742A2A5}"/>
              </a:ext>
            </a:extLst>
          </p:cNvPr>
          <p:cNvSpPr txBox="1"/>
          <p:nvPr/>
        </p:nvSpPr>
        <p:spPr>
          <a:xfrm>
            <a:off x="2392353" y="2021309"/>
            <a:ext cx="30475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GB" sz="4000" b="1" dirty="0">
                <a:solidFill>
                  <a:schemeClr val="accent1"/>
                </a:solidFill>
                <a:latin typeface="Raleway" pitchFamily="2" charset="0"/>
              </a:rPr>
              <a:t>Overview</a:t>
            </a:r>
            <a:endParaRPr lang="en-US" sz="3600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58116A-A4AC-4DF9-891B-CB4FA69D026E}"/>
              </a:ext>
            </a:extLst>
          </p:cNvPr>
          <p:cNvSpPr txBox="1"/>
          <p:nvPr/>
        </p:nvSpPr>
        <p:spPr>
          <a:xfrm>
            <a:off x="678925" y="8432391"/>
            <a:ext cx="7184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600" spc="600" dirty="0">
                <a:ea typeface="+mn-lt"/>
                <a:cs typeface="+mn-lt"/>
              </a:rPr>
              <a:t>Algorithm Steps:</a:t>
            </a:r>
            <a:endParaRPr lang="en-GB" sz="3600" spc="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0D2BEB-15CB-BC6F-5E44-F61322C63D43}"/>
              </a:ext>
            </a:extLst>
          </p:cNvPr>
          <p:cNvGrpSpPr/>
          <p:nvPr/>
        </p:nvGrpSpPr>
        <p:grpSpPr>
          <a:xfrm>
            <a:off x="764326" y="10453234"/>
            <a:ext cx="3145979" cy="1418307"/>
            <a:chOff x="571778" y="4813718"/>
            <a:chExt cx="3145979" cy="1418307"/>
          </a:xfrm>
        </p:grpSpPr>
        <p:sp>
          <p:nvSpPr>
            <p:cNvPr id="32" name="L-Shape 31">
              <a:extLst>
                <a:ext uri="{FF2B5EF4-FFF2-40B4-BE49-F238E27FC236}">
                  <a16:creationId xmlns:a16="http://schemas.microsoft.com/office/drawing/2014/main" id="{BEA363A8-E1AD-3EB0-F382-F3FBDC2C88CD}"/>
                </a:ext>
              </a:extLst>
            </p:cNvPr>
            <p:cNvSpPr/>
            <p:nvPr/>
          </p:nvSpPr>
          <p:spPr>
            <a:xfrm rot="5400000">
              <a:off x="1283200" y="4102296"/>
              <a:ext cx="1131303" cy="255414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66259B-1D8D-7BBC-DFF6-C89A0A9478CF}"/>
                </a:ext>
              </a:extLst>
            </p:cNvPr>
            <p:cNvSpPr txBox="1"/>
            <p:nvPr/>
          </p:nvSpPr>
          <p:spPr>
            <a:xfrm>
              <a:off x="802704" y="5031696"/>
              <a:ext cx="291505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dirty="0">
                  <a:latin typeface="Raleway ExtraBold" pitchFamily="2" charset="0"/>
                  <a:ea typeface="+mn-lt"/>
                  <a:cs typeface="+mn-lt"/>
                </a:rPr>
                <a:t>Sort Edges:</a:t>
              </a:r>
              <a:endParaRPr lang="en-GB" dirty="0">
                <a:latin typeface="Raleway ExtraBold" pitchFamily="2" charset="0"/>
              </a:endParaRPr>
            </a:p>
            <a:p>
              <a:pPr marL="0" indent="0">
                <a:buNone/>
              </a:pPr>
              <a:r>
                <a:rPr lang="en-GB" dirty="0">
                  <a:latin typeface="Raleway" pitchFamily="2" charset="0"/>
                  <a:ea typeface="+mn-lt"/>
                  <a:cs typeface="+mn-lt"/>
                </a:rPr>
                <a:t>Sort all edges of the graph in ascending order based on their weights.</a:t>
              </a:r>
              <a:endParaRPr lang="en-GB" dirty="0">
                <a:latin typeface="Raleway" pitchFamily="2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22B1A5-91A9-4865-F334-A40B688D0881}"/>
              </a:ext>
            </a:extLst>
          </p:cNvPr>
          <p:cNvGrpSpPr/>
          <p:nvPr/>
        </p:nvGrpSpPr>
        <p:grpSpPr>
          <a:xfrm>
            <a:off x="3539050" y="9506856"/>
            <a:ext cx="2578211" cy="1136007"/>
            <a:chOff x="3541853" y="3929225"/>
            <a:chExt cx="2578211" cy="1136007"/>
          </a:xfrm>
        </p:grpSpPr>
        <p:sp>
          <p:nvSpPr>
            <p:cNvPr id="35" name="L-Shape 34">
              <a:extLst>
                <a:ext uri="{FF2B5EF4-FFF2-40B4-BE49-F238E27FC236}">
                  <a16:creationId xmlns:a16="http://schemas.microsoft.com/office/drawing/2014/main" id="{9A83FDCC-A9E3-17F1-1E31-07B4BD266B08}"/>
                </a:ext>
              </a:extLst>
            </p:cNvPr>
            <p:cNvSpPr/>
            <p:nvPr/>
          </p:nvSpPr>
          <p:spPr>
            <a:xfrm rot="5400000">
              <a:off x="4253275" y="3217803"/>
              <a:ext cx="1131303" cy="255414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-485121"/>
                <a:satOff val="-27976"/>
                <a:lumOff val="2876"/>
                <a:alphaOff val="0"/>
              </a:schemeClr>
            </a:lnRef>
            <a:fillRef idx="1">
              <a:schemeClr val="accent2">
                <a:hueOff val="-485121"/>
                <a:satOff val="-27976"/>
                <a:lumOff val="2876"/>
                <a:alphaOff val="0"/>
              </a:schemeClr>
            </a:fillRef>
            <a:effectRef idx="0">
              <a:schemeClr val="accent2">
                <a:hueOff val="-485121"/>
                <a:satOff val="-27976"/>
                <a:lumOff val="287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904ED6-245F-4DEB-36C6-78652E11CFA4}"/>
                </a:ext>
              </a:extLst>
            </p:cNvPr>
            <p:cNvSpPr txBox="1"/>
            <p:nvPr/>
          </p:nvSpPr>
          <p:spPr>
            <a:xfrm>
              <a:off x="3729789" y="4141902"/>
              <a:ext cx="239027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dirty="0">
                  <a:latin typeface="Raleway ExtraBold" pitchFamily="2" charset="0"/>
                  <a:ea typeface="+mn-lt"/>
                  <a:cs typeface="+mn-lt"/>
                </a:rPr>
                <a:t>Initialize MST:</a:t>
              </a:r>
              <a:endParaRPr lang="en-GB" dirty="0">
                <a:latin typeface="Raleway ExtraBold" pitchFamily="2" charset="0"/>
              </a:endParaRPr>
            </a:p>
            <a:p>
              <a:pPr marL="0" indent="0">
                <a:buNone/>
              </a:pPr>
              <a:r>
                <a:rPr lang="en-GB" dirty="0">
                  <a:latin typeface="Raleway" pitchFamily="2" charset="0"/>
                  <a:ea typeface="+mn-lt"/>
                  <a:cs typeface="+mn-lt"/>
                </a:rPr>
                <a:t>Start with an empty MST set 𝑇.</a:t>
              </a:r>
              <a:endParaRPr lang="en-US" dirty="0">
                <a:latin typeface="Raleway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C8E3F1-1BEB-87D1-233A-DAE89D6C5E4D}"/>
              </a:ext>
            </a:extLst>
          </p:cNvPr>
          <p:cNvGrpSpPr/>
          <p:nvPr/>
        </p:nvGrpSpPr>
        <p:grpSpPr>
          <a:xfrm>
            <a:off x="6313774" y="8549240"/>
            <a:ext cx="2934128" cy="1719078"/>
            <a:chOff x="5760320" y="3122998"/>
            <a:chExt cx="2934128" cy="1719078"/>
          </a:xfrm>
        </p:grpSpPr>
        <p:sp>
          <p:nvSpPr>
            <p:cNvPr id="38" name="L-Shape 37">
              <a:extLst>
                <a:ext uri="{FF2B5EF4-FFF2-40B4-BE49-F238E27FC236}">
                  <a16:creationId xmlns:a16="http://schemas.microsoft.com/office/drawing/2014/main" id="{2021B02B-85E1-4569-A753-119F0905C535}"/>
                </a:ext>
              </a:extLst>
            </p:cNvPr>
            <p:cNvSpPr/>
            <p:nvPr/>
          </p:nvSpPr>
          <p:spPr>
            <a:xfrm rot="5400000">
              <a:off x="6471742" y="2411576"/>
              <a:ext cx="1131303" cy="255414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-970242"/>
                <a:satOff val="-55952"/>
                <a:lumOff val="5752"/>
                <a:alphaOff val="0"/>
              </a:schemeClr>
            </a:lnRef>
            <a:fillRef idx="1">
              <a:schemeClr val="accent2">
                <a:hueOff val="-970242"/>
                <a:satOff val="-55952"/>
                <a:lumOff val="5752"/>
                <a:alphaOff val="0"/>
              </a:schemeClr>
            </a:fillRef>
            <a:effectRef idx="0">
              <a:schemeClr val="accent2">
                <a:hueOff val="-970242"/>
                <a:satOff val="-55952"/>
                <a:lumOff val="57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24740D-FD62-912A-F888-232F8CF3034B}"/>
                </a:ext>
              </a:extLst>
            </p:cNvPr>
            <p:cNvSpPr txBox="1"/>
            <p:nvPr/>
          </p:nvSpPr>
          <p:spPr>
            <a:xfrm>
              <a:off x="5972320" y="3364748"/>
              <a:ext cx="272212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dirty="0">
                  <a:latin typeface="Raleway ExtraBold" pitchFamily="2" charset="0"/>
                  <a:ea typeface="+mn-lt"/>
                  <a:cs typeface="+mn-lt"/>
                </a:rPr>
                <a:t>Edge Selection:</a:t>
              </a:r>
              <a:endParaRPr lang="en-GB" dirty="0">
                <a:latin typeface="Raleway ExtraBold" pitchFamily="2" charset="0"/>
              </a:endParaRPr>
            </a:p>
            <a:p>
              <a:pPr marL="0" indent="0">
                <a:buNone/>
              </a:pPr>
              <a:r>
                <a:rPr lang="en-GB" dirty="0">
                  <a:latin typeface="Raleway" pitchFamily="2" charset="0"/>
                  <a:ea typeface="+mn-lt"/>
                  <a:cs typeface="+mn-lt"/>
                </a:rPr>
                <a:t>Iterate through the sorted edges, adding each edge to 𝑇 if it does not form a cycle.</a:t>
              </a:r>
              <a:endParaRPr lang="en-GB" dirty="0">
                <a:latin typeface="Raleway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A9FE70-2DAA-430D-5C80-F4FD6DC35E1F}"/>
              </a:ext>
            </a:extLst>
          </p:cNvPr>
          <p:cNvGrpSpPr/>
          <p:nvPr/>
        </p:nvGrpSpPr>
        <p:grpSpPr>
          <a:xfrm>
            <a:off x="9076027" y="7576454"/>
            <a:ext cx="2762253" cy="2256365"/>
            <a:chOff x="8522573" y="2150212"/>
            <a:chExt cx="2762253" cy="2256365"/>
          </a:xfrm>
        </p:grpSpPr>
        <p:sp>
          <p:nvSpPr>
            <p:cNvPr id="41" name="L-Shape 40">
              <a:extLst>
                <a:ext uri="{FF2B5EF4-FFF2-40B4-BE49-F238E27FC236}">
                  <a16:creationId xmlns:a16="http://schemas.microsoft.com/office/drawing/2014/main" id="{FC54D7C5-C158-1C87-B6E7-D376E71D3E62}"/>
                </a:ext>
              </a:extLst>
            </p:cNvPr>
            <p:cNvSpPr/>
            <p:nvPr/>
          </p:nvSpPr>
          <p:spPr>
            <a:xfrm rot="5400000">
              <a:off x="9233995" y="1438790"/>
              <a:ext cx="1131303" cy="255414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-1455363"/>
                <a:satOff val="-83928"/>
                <a:lumOff val="8628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4DED04-9AD4-D894-C421-9BD638BF033B}"/>
                </a:ext>
              </a:extLst>
            </p:cNvPr>
            <p:cNvSpPr txBox="1"/>
            <p:nvPr/>
          </p:nvSpPr>
          <p:spPr>
            <a:xfrm>
              <a:off x="8694448" y="2375252"/>
              <a:ext cx="259037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dirty="0">
                  <a:latin typeface="Raleway ExtraBold" pitchFamily="2" charset="0"/>
                  <a:ea typeface="+mn-lt"/>
                  <a:cs typeface="+mn-lt"/>
                </a:rPr>
                <a:t>Cycle Checking (Union-Find):</a:t>
              </a:r>
              <a:endParaRPr lang="en-GB" dirty="0">
                <a:latin typeface="Raleway ExtraBold" pitchFamily="2" charset="0"/>
              </a:endParaRPr>
            </a:p>
            <a:p>
              <a:pPr marL="0" indent="0">
                <a:buNone/>
              </a:pPr>
              <a:r>
                <a:rPr lang="en-GB" dirty="0">
                  <a:latin typeface="Raleway" pitchFamily="2" charset="0"/>
                  <a:ea typeface="+mn-lt"/>
                  <a:cs typeface="+mn-lt"/>
                </a:rPr>
                <a:t>Use a Disjoint-Set (Union-Find) data structure to efficiently detect and avoid cycles.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249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6351</Words>
  <Application>Microsoft Office PowerPoint</Application>
  <PresentationFormat>Widescreen</PresentationFormat>
  <Paragraphs>1048</Paragraphs>
  <Slides>61</Slides>
  <Notes>22</Notes>
  <HiddenSlides>10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Arial</vt:lpstr>
      <vt:lpstr>Artifakt Element Hair</vt:lpstr>
      <vt:lpstr>Blackadder ITC</vt:lpstr>
      <vt:lpstr>Calibri</vt:lpstr>
      <vt:lpstr>Courier New</vt:lpstr>
      <vt:lpstr>Raleway</vt:lpstr>
      <vt:lpstr>Raleway Black</vt:lpstr>
      <vt:lpstr>Raleway ExtraBold</vt:lpstr>
      <vt:lpstr>Raleway ExtraLight</vt:lpstr>
      <vt:lpstr>Raleway Thin</vt:lpstr>
      <vt:lpstr>Wingdings</vt:lpstr>
      <vt:lpstr>Office Theme</vt:lpstr>
      <vt:lpstr>MST Algorithm</vt:lpstr>
      <vt:lpstr>MST Algorithm</vt:lpstr>
      <vt:lpstr>MST Algorithm</vt:lpstr>
      <vt:lpstr>MST Algorithm</vt:lpstr>
      <vt:lpstr>MST Algorithm</vt:lpstr>
      <vt:lpstr>PowerPoint Presentation</vt:lpstr>
      <vt:lpstr>PowerPoint Presentation</vt:lpstr>
      <vt:lpstr>MST Algorithm</vt:lpstr>
      <vt:lpstr>MST Algorithm</vt:lpstr>
      <vt:lpstr>MST Algorithm</vt:lpstr>
      <vt:lpstr>MST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Lessons Learned</vt:lpstr>
      <vt:lpstr>Introduction</vt:lpstr>
      <vt:lpstr>Kruskal’s Algorithm Overview: </vt:lpstr>
      <vt:lpstr>Pseudocode              </vt:lpstr>
      <vt:lpstr>Mathematical Foundations:</vt:lpstr>
      <vt:lpstr>Complexity Analysis: </vt:lpstr>
      <vt:lpstr>Rigorous Proof</vt:lpstr>
      <vt:lpstr>PowerPoint Presentation</vt:lpstr>
      <vt:lpstr>Alternative Approaches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Adham Zewail</dc:creator>
  <cp:lastModifiedBy>Adham Mahmoud Mohamed Zewail</cp:lastModifiedBy>
  <cp:revision>3</cp:revision>
  <dcterms:created xsi:type="dcterms:W3CDTF">2025-05-09T19:00:29Z</dcterms:created>
  <dcterms:modified xsi:type="dcterms:W3CDTF">2025-05-10T16:41:56Z</dcterms:modified>
</cp:coreProperties>
</file>